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diagrams/colors4.xml" ContentType="application/vnd.openxmlformats-officedocument.drawingml.diagramColor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diagrams/quickStyle3.xml" ContentType="application/vnd.openxmlformats-officedocument.drawingml.diagramStyl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diagrams/layout4.xml" ContentType="application/vnd.openxmlformats-officedocument.drawingml.diagramLayout+xml"/>
  <Override PartName="/ppt/notesSlides/notesSlide4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diagrams/layout2.xml" ContentType="application/vnd.openxmlformats-officedocument.drawingml.diagramLayout+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diagrams/data3.xml" ContentType="application/vnd.openxmlformats-officedocument.drawingml.diagramData+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ppt/diagrams/data1.xml" ContentType="application/vnd.openxmlformats-officedocument.drawingml.diagramData+xml"/>
  <Override PartName="/ppt/diagrams/colors3.xml" ContentType="application/vnd.openxmlformats-officedocument.drawingml.diagramColors+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diagrams/layout3.xml" ContentType="application/vnd.openxmlformats-officedocument.drawingml.diagramLayout+xml"/>
  <Override PartName="/ppt/diagrams/data4.xml" ContentType="application/vnd.openxmlformats-officedocument.drawingml.diagramData+xml"/>
  <Override PartName="/ppt/notesSlides/notesSlide10.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52"/>
  </p:notesMasterIdLst>
  <p:sldIdLst>
    <p:sldId id="355" r:id="rId2"/>
    <p:sldId id="567" r:id="rId3"/>
    <p:sldId id="568" r:id="rId4"/>
    <p:sldId id="569" r:id="rId5"/>
    <p:sldId id="570" r:id="rId6"/>
    <p:sldId id="620" r:id="rId7"/>
    <p:sldId id="622" r:id="rId8"/>
    <p:sldId id="625" r:id="rId9"/>
    <p:sldId id="627" r:id="rId10"/>
    <p:sldId id="630" r:id="rId11"/>
    <p:sldId id="631" r:id="rId12"/>
    <p:sldId id="783" r:id="rId13"/>
    <p:sldId id="632" r:id="rId14"/>
    <p:sldId id="634" r:id="rId15"/>
    <p:sldId id="635" r:id="rId16"/>
    <p:sldId id="648" r:id="rId17"/>
    <p:sldId id="616" r:id="rId18"/>
    <p:sldId id="636" r:id="rId19"/>
    <p:sldId id="637" r:id="rId20"/>
    <p:sldId id="638" r:id="rId21"/>
    <p:sldId id="784" r:id="rId22"/>
    <p:sldId id="640" r:id="rId23"/>
    <p:sldId id="642" r:id="rId24"/>
    <p:sldId id="785" r:id="rId25"/>
    <p:sldId id="649" r:id="rId26"/>
    <p:sldId id="643" r:id="rId27"/>
    <p:sldId id="644" r:id="rId28"/>
    <p:sldId id="645" r:id="rId29"/>
    <p:sldId id="646" r:id="rId30"/>
    <p:sldId id="650" r:id="rId31"/>
    <p:sldId id="647" r:id="rId32"/>
    <p:sldId id="651" r:id="rId33"/>
    <p:sldId id="652" r:id="rId34"/>
    <p:sldId id="653" r:id="rId35"/>
    <p:sldId id="654" r:id="rId36"/>
    <p:sldId id="655" r:id="rId37"/>
    <p:sldId id="669" r:id="rId38"/>
    <p:sldId id="657" r:id="rId39"/>
    <p:sldId id="786" r:id="rId40"/>
    <p:sldId id="659" r:id="rId41"/>
    <p:sldId id="660" r:id="rId42"/>
    <p:sldId id="661" r:id="rId43"/>
    <p:sldId id="662" r:id="rId44"/>
    <p:sldId id="663" r:id="rId45"/>
    <p:sldId id="665" r:id="rId46"/>
    <p:sldId id="666" r:id="rId47"/>
    <p:sldId id="667" r:id="rId48"/>
    <p:sldId id="787" r:id="rId49"/>
    <p:sldId id="668" r:id="rId50"/>
    <p:sldId id="619" r:id="rId51"/>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8989" autoAdjust="0"/>
    <p:restoredTop sz="81129" autoAdjust="0"/>
  </p:normalViewPr>
  <p:slideViewPr>
    <p:cSldViewPr snapToGrid="0" snapToObjects="1">
      <p:cViewPr varScale="1">
        <p:scale>
          <a:sx n="90" d="100"/>
          <a:sy n="90" d="100"/>
        </p:scale>
        <p:origin x="-2160" y="-102"/>
      </p:cViewPr>
      <p:guideLst>
        <p:guide orient="horz" pos="2160"/>
        <p:guide pos="2880"/>
      </p:guideLst>
    </p:cSldViewPr>
  </p:slideViewPr>
  <p:outlineViewPr>
    <p:cViewPr>
      <p:scale>
        <a:sx n="33" d="100"/>
        <a:sy n="33" d="100"/>
      </p:scale>
      <p:origin x="0" y="39756"/>
    </p:cViewPr>
  </p:outlineViewPr>
  <p:notesTextViewPr>
    <p:cViewPr>
      <p:scale>
        <a:sx n="125" d="100"/>
        <a:sy n="125"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r>
            <a:rPr lang="sq-AL" sz="2800" b="1"/>
            <a:t>Konventa e “Budapestit” ka:</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custT="1"/>
      <dgm:spPr/>
      <dgm:t>
        <a:bodyPr/>
        <a:lstStyle/>
        <a:p>
          <a:pPr algn="l"/>
          <a:r>
            <a:rPr lang="sq-AL" sz="2800"/>
            <a:t>a.) Një Protokoll shtesë?</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323950B2-6BC2-AE4B-B5B8-B2437BA58494}">
      <dgm:prSet phldrT="[Text]" custT="1"/>
      <dgm:spPr/>
      <dgm:t>
        <a:bodyPr/>
        <a:lstStyle/>
        <a:p>
          <a:r>
            <a:rPr lang="sq-AL" sz="2800"/>
            <a:t>b.) Dy Protokolle shtesë?</a:t>
          </a:r>
        </a:p>
      </dgm:t>
    </dgm:pt>
    <dgm:pt modelId="{7D9EC74E-4481-C849-9F84-FC81A57E126D}" type="parTrans" cxnId="{2E9FB024-7424-694A-AF48-3FAF0F12021E}">
      <dgm:prSet/>
      <dgm:spPr/>
      <dgm:t>
        <a:bodyPr/>
        <a:lstStyle/>
        <a:p>
          <a:endParaRPr lang="en-US"/>
        </a:p>
      </dgm:t>
    </dgm:pt>
    <dgm:pt modelId="{A9F617AB-9877-BB4B-828A-76F7E3E29AEF}" type="sibTrans" cxnId="{2E9FB024-7424-694A-AF48-3FAF0F12021E}">
      <dgm:prSet/>
      <dgm:spPr/>
      <dgm:t>
        <a:bodyPr/>
        <a:lstStyle/>
        <a:p>
          <a:endParaRPr lang="en-US"/>
        </a:p>
      </dgm:t>
    </dgm:pt>
    <dgm:pt modelId="{412DA8CB-B9E5-F44F-9FDD-EF35DF68306D}">
      <dgm:prSet phldrT="[Text]" custT="1"/>
      <dgm:spPr/>
      <dgm:t>
        <a:bodyPr/>
        <a:lstStyle/>
        <a:p>
          <a:r>
            <a:rPr lang="sq-AL" sz="2800"/>
            <a:t>c.) Tri Protokolle shtesë?</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9CA50A65-40FA-E945-A868-9E3FE840B07E}" type="pres">
      <dgm:prSet presAssocID="{3C774A1C-BB1C-4347-A758-A94A436F7244}" presName="vert0" presStyleCnt="0">
        <dgm:presLayoutVars>
          <dgm:dir/>
          <dgm:animOne val="branch"/>
          <dgm:animLvl val="lvl"/>
        </dgm:presLayoutVars>
      </dgm:prSet>
      <dgm:spPr/>
      <dgm:t>
        <a:bodyPr/>
        <a:lstStyle/>
        <a:p>
          <a:endParaRPr lang="en-US"/>
        </a:p>
      </dgm:t>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4" custScaleX="253077"/>
      <dgm:spPr/>
      <dgm:t>
        <a:bodyPr/>
        <a:lstStyle/>
        <a:p>
          <a:endParaRPr lang="en-US"/>
        </a:p>
      </dgm:t>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4"/>
      <dgm:spPr/>
      <dgm:t>
        <a:bodyPr/>
        <a:lstStyle/>
        <a:p>
          <a:endParaRPr lang="en-US"/>
        </a:p>
      </dgm:t>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3"/>
      <dgm:spPr/>
    </dgm:pt>
    <dgm:pt modelId="{9C715A5E-13B0-3F4D-85BD-4FA3A97839C5}" type="pres">
      <dgm:prSet presAssocID="{7029F5E8-D056-AE49-BD66-3C193010DDE8}" presName="vertSpace2b" presStyleCnt="0"/>
      <dgm:spPr/>
    </dgm:pt>
    <dgm:pt modelId="{D06F8563-21D8-9742-9655-9B668CF235AD}" type="pres">
      <dgm:prSet presAssocID="{323950B2-6BC2-AE4B-B5B8-B2437BA58494}" presName="horz2" presStyleCnt="0"/>
      <dgm:spPr/>
    </dgm:pt>
    <dgm:pt modelId="{FC6B0E8A-D5C8-BF42-A0DB-5A2B5E61A3A8}" type="pres">
      <dgm:prSet presAssocID="{323950B2-6BC2-AE4B-B5B8-B2437BA58494}" presName="horzSpace2" presStyleCnt="0"/>
      <dgm:spPr/>
    </dgm:pt>
    <dgm:pt modelId="{D6847470-F054-2943-A634-F983FF0A0122}" type="pres">
      <dgm:prSet presAssocID="{323950B2-6BC2-AE4B-B5B8-B2437BA58494}" presName="tx2" presStyleLbl="revTx" presStyleIdx="2" presStyleCnt="4"/>
      <dgm:spPr/>
      <dgm:t>
        <a:bodyPr/>
        <a:lstStyle/>
        <a:p>
          <a:endParaRPr lang="en-US"/>
        </a:p>
      </dgm:t>
    </dgm:pt>
    <dgm:pt modelId="{93837557-E77B-4749-A0F8-1876E8CD33B9}" type="pres">
      <dgm:prSet presAssocID="{323950B2-6BC2-AE4B-B5B8-B2437BA58494}" presName="vert2" presStyleCnt="0"/>
      <dgm:spPr/>
    </dgm:pt>
    <dgm:pt modelId="{5B901F7D-EE59-304E-B86D-F0C8CC3A841B}" type="pres">
      <dgm:prSet presAssocID="{323950B2-6BC2-AE4B-B5B8-B2437BA58494}" presName="thinLine2b" presStyleLbl="callout" presStyleIdx="1" presStyleCnt="3"/>
      <dgm:spPr/>
    </dgm:pt>
    <dgm:pt modelId="{3A7A15FE-03D5-7B4E-BE07-5A9A9318E5F4}" type="pres">
      <dgm:prSet presAssocID="{323950B2-6BC2-AE4B-B5B8-B2437BA58494}"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3" presStyleCnt="4"/>
      <dgm:spPr/>
      <dgm:t>
        <a:bodyPr/>
        <a:lstStyle/>
        <a:p>
          <a:endParaRPr lang="en-US"/>
        </a:p>
      </dgm:t>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2" presStyleCnt="3"/>
      <dgm:spPr/>
    </dgm:pt>
    <dgm:pt modelId="{02B19E4E-8333-4B4F-AA1E-19B5E7CAD48B}" type="pres">
      <dgm:prSet presAssocID="{412DA8CB-B9E5-F44F-9FDD-EF35DF68306D}" presName="vertSpace2b" presStyleCnt="0"/>
      <dgm:spPr/>
    </dgm:pt>
  </dgm:ptLst>
  <dgm:cxnLst>
    <dgm:cxn modelId="{84510C55-401A-B84B-B242-E565DB29F691}" type="presOf" srcId="{323950B2-6BC2-AE4B-B5B8-B2437BA58494}" destId="{D6847470-F054-2943-A634-F983FF0A0122}" srcOrd="0" destOrd="0" presId="urn:microsoft.com/office/officeart/2008/layout/LinedList"/>
    <dgm:cxn modelId="{AFD2487F-444F-4C44-A623-9AAFEB90AC49}" srcId="{8E61202A-36DD-0240-811A-270D9611A395}" destId="{412DA8CB-B9E5-F44F-9FDD-EF35DF68306D}" srcOrd="2" destOrd="0" parTransId="{7E8B7982-18DC-F246-BFD4-7B9D4C9DB2CA}" sibTransId="{960A4A2E-B23E-7544-9A93-1312898E2DC4}"/>
    <dgm:cxn modelId="{2E9FB024-7424-694A-AF48-3FAF0F12021E}" srcId="{8E61202A-36DD-0240-811A-270D9611A395}" destId="{323950B2-6BC2-AE4B-B5B8-B2437BA58494}" srcOrd="1" destOrd="0" parTransId="{7D9EC74E-4481-C849-9F84-FC81A57E126D}" sibTransId="{A9F617AB-9877-BB4B-828A-76F7E3E29AEF}"/>
    <dgm:cxn modelId="{99EB5834-3593-6644-A836-6C8D5595A820}" srcId="{8E61202A-36DD-0240-811A-270D9611A395}" destId="{7029F5E8-D056-AE49-BD66-3C193010DDE8}" srcOrd="0" destOrd="0" parTransId="{ACE97453-93D9-C642-95ED-D55F9984F778}" sibTransId="{3346CD8C-3206-F84A-BEA2-B5492B6B7347}"/>
    <dgm:cxn modelId="{B7396B30-5537-DB48-BB49-F8121197A4DF}" type="presOf" srcId="{3C774A1C-BB1C-4347-A758-A94A436F7244}" destId="{9CA50A65-40FA-E945-A868-9E3FE840B07E}"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D2DD020B-3DFC-B348-B676-6EC163FF5FEB}" srcId="{3C774A1C-BB1C-4347-A758-A94A436F7244}" destId="{8E61202A-36DD-0240-811A-270D9611A395}" srcOrd="0" destOrd="0" parTransId="{B1168E5A-BE86-1A40-8851-D878ACC39274}" sibTransId="{8978AB35-F5FB-FF43-BA08-4C259A445311}"/>
    <dgm:cxn modelId="{E42CFA93-E9F6-A445-8E93-048104D9A8A0}" type="presOf" srcId="{412DA8CB-B9E5-F44F-9FDD-EF35DF68306D}" destId="{B9E57DF2-F223-F848-B6AB-FEB0F6FB4076}" srcOrd="0" destOrd="0" presId="urn:microsoft.com/office/officeart/2008/layout/LinedList"/>
    <dgm:cxn modelId="{797E83DF-D7B0-A04A-90A7-428F119E43A8}" type="presOf" srcId="{8E61202A-36DD-0240-811A-270D9611A395}" destId="{CFE00427-EDF8-324F-9A5C-A181E81A4D48}" srcOrd="0" destOrd="0" presId="urn:microsoft.com/office/officeart/2008/layout/LinedList"/>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F510A3A4-236B-CB4D-A5E8-9023C3F0BE11}" type="presParOf" srcId="{71554259-89F3-DC41-AF38-A80F6823C6AB}" destId="{D06F8563-21D8-9742-9655-9B668CF235AD}" srcOrd="4" destOrd="0" presId="urn:microsoft.com/office/officeart/2008/layout/LinedList"/>
    <dgm:cxn modelId="{16DAFC8A-F1F5-1641-8707-1CE88017FB01}" type="presParOf" srcId="{D06F8563-21D8-9742-9655-9B668CF235AD}" destId="{FC6B0E8A-D5C8-BF42-A0DB-5A2B5E61A3A8}" srcOrd="0" destOrd="0" presId="urn:microsoft.com/office/officeart/2008/layout/LinedList"/>
    <dgm:cxn modelId="{8F33C239-57B9-B445-B38B-FF410079A24B}" type="presParOf" srcId="{D06F8563-21D8-9742-9655-9B668CF235AD}" destId="{D6847470-F054-2943-A634-F983FF0A0122}" srcOrd="1" destOrd="0" presId="urn:microsoft.com/office/officeart/2008/layout/LinedList"/>
    <dgm:cxn modelId="{23C27123-2EAB-2B43-9B0D-2A7AC6298857}" type="presParOf" srcId="{D06F8563-21D8-9742-9655-9B668CF235AD}" destId="{93837557-E77B-4749-A0F8-1876E8CD33B9}" srcOrd="2" destOrd="0" presId="urn:microsoft.com/office/officeart/2008/layout/LinedList"/>
    <dgm:cxn modelId="{D6C3D364-3FB9-8B43-90CA-317CC2DDC326}" type="presParOf" srcId="{71554259-89F3-DC41-AF38-A80F6823C6AB}" destId="{5B901F7D-EE59-304E-B86D-F0C8CC3A841B}" srcOrd="5" destOrd="0" presId="urn:microsoft.com/office/officeart/2008/layout/LinedList"/>
    <dgm:cxn modelId="{11E18F95-DF79-BE4F-8BB1-A35E7C4ED493}" type="presParOf" srcId="{71554259-89F3-DC41-AF38-A80F6823C6AB}" destId="{3A7A15FE-03D5-7B4E-BE07-5A9A9318E5F4}" srcOrd="6" destOrd="0" presId="urn:microsoft.com/office/officeart/2008/layout/LinedList"/>
    <dgm:cxn modelId="{C2E47F5A-39F7-DF43-BE84-E18F61610EDB}" type="presParOf" srcId="{71554259-89F3-DC41-AF38-A80F6823C6AB}" destId="{A4B3FD2E-63E5-E445-B87B-210177B3706B}" srcOrd="7"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8" destOrd="0" presId="urn:microsoft.com/office/officeart/2008/layout/LinedList"/>
    <dgm:cxn modelId="{36F882B9-374E-704C-A5A8-4D4EB195D1D4}" type="presParOf" srcId="{71554259-89F3-DC41-AF38-A80F6823C6AB}" destId="{02B19E4E-8333-4B4F-AA1E-19B5E7CAD48B}" srcOrd="9" destOrd="0" presId="urn:microsoft.com/office/officeart/2008/layout/LinedList"/>
  </dgm:cxnLst>
  <dgm:bg/>
  <dgm:whole/>
  <dgm:extLst>
    <a:ext uri="http://schemas.microsoft.com/office/drawing/2008/diagram">
      <dsp:dataModelExt xmlns:dsp="http://schemas.microsoft.com/office/drawing/2008/diagram" xmlns=""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99F815F-D7C7-4692-8EC2-275E2635E161}" type="doc">
      <dgm:prSet loTypeId="urn:microsoft.com/office/officeart/2005/8/layout/hProcess9" loCatId="process" qsTypeId="urn:microsoft.com/office/officeart/2005/8/quickstyle/3d3" qsCatId="3D" csTypeId="urn:microsoft.com/office/officeart/2005/8/colors/accent1_2" csCatId="accent1" phldr="1"/>
      <dgm:spPr/>
    </dgm:pt>
    <dgm:pt modelId="{6453E9DF-F54C-49A5-A040-316F77F21138}">
      <dgm:prSet phldrT="[Text]"/>
      <dgm:spPr/>
      <dgm:t>
        <a:bodyPr/>
        <a:lstStyle/>
        <a:p>
          <a:r>
            <a:rPr lang="sq-AL"/>
            <a:t>Të dhënat bazike</a:t>
          </a:r>
        </a:p>
      </dgm:t>
    </dgm:pt>
    <dgm:pt modelId="{3AE45FBA-4259-41EA-91FE-97B4D7394A60}" type="parTrans" cxnId="{CA28B7BB-DBD9-4D84-A27C-D738FDFC888B}">
      <dgm:prSet/>
      <dgm:spPr/>
      <dgm:t>
        <a:bodyPr/>
        <a:lstStyle/>
        <a:p>
          <a:endParaRPr lang="en-GB"/>
        </a:p>
      </dgm:t>
    </dgm:pt>
    <dgm:pt modelId="{690421DD-C304-4A63-BF30-F292C4119497}" type="sibTrans" cxnId="{CA28B7BB-DBD9-4D84-A27C-D738FDFC888B}">
      <dgm:prSet/>
      <dgm:spPr/>
      <dgm:t>
        <a:bodyPr/>
        <a:lstStyle/>
        <a:p>
          <a:endParaRPr lang="en-GB"/>
        </a:p>
      </dgm:t>
    </dgm:pt>
    <dgm:pt modelId="{73F137A6-5821-41E4-B415-856C989C803A}">
      <dgm:prSet phldrT="[Text]"/>
      <dgm:spPr/>
      <dgm:t>
        <a:bodyPr/>
        <a:lstStyle/>
        <a:p>
          <a:r>
            <a:rPr lang="sq-AL"/>
            <a:t>Informacione shtesë</a:t>
          </a:r>
        </a:p>
      </dgm:t>
    </dgm:pt>
    <dgm:pt modelId="{9C2FC2FF-6CA9-4691-9F0F-92C7656CA882}" type="parTrans" cxnId="{2448774E-F842-48E9-974B-3B5229C145C0}">
      <dgm:prSet/>
      <dgm:spPr/>
      <dgm:t>
        <a:bodyPr/>
        <a:lstStyle/>
        <a:p>
          <a:endParaRPr lang="en-GB"/>
        </a:p>
      </dgm:t>
    </dgm:pt>
    <dgm:pt modelId="{2482B687-AD21-4C70-8EB3-FEF873FB1DE1}" type="sibTrans" cxnId="{2448774E-F842-48E9-974B-3B5229C145C0}">
      <dgm:prSet/>
      <dgm:spPr/>
      <dgm:t>
        <a:bodyPr/>
        <a:lstStyle/>
        <a:p>
          <a:endParaRPr lang="en-GB"/>
        </a:p>
      </dgm:t>
    </dgm:pt>
    <dgm:pt modelId="{D4DD07FB-9C74-4BDD-BCCD-0B0C805F8B33}">
      <dgm:prSet phldrT="[Text]"/>
      <dgm:spPr/>
      <dgm:t>
        <a:bodyPr/>
        <a:lstStyle/>
        <a:p>
          <a:r>
            <a:rPr lang="sq-AL"/>
            <a:t>Aplikimi i ligjit të brendshëm</a:t>
          </a:r>
        </a:p>
      </dgm:t>
    </dgm:pt>
    <dgm:pt modelId="{5E697569-9484-4E09-89E2-BCDCB8DBF4F1}" type="parTrans" cxnId="{C65E7FE4-E46A-4DCE-AEE2-AB192C5F7C70}">
      <dgm:prSet/>
      <dgm:spPr/>
      <dgm:t>
        <a:bodyPr/>
        <a:lstStyle/>
        <a:p>
          <a:endParaRPr lang="en-GB"/>
        </a:p>
      </dgm:t>
    </dgm:pt>
    <dgm:pt modelId="{B7182E28-E9BD-44F4-A70F-491FF5A71BDD}" type="sibTrans" cxnId="{C65E7FE4-E46A-4DCE-AEE2-AB192C5F7C70}">
      <dgm:prSet/>
      <dgm:spPr/>
      <dgm:t>
        <a:bodyPr/>
        <a:lstStyle/>
        <a:p>
          <a:endParaRPr lang="en-GB"/>
        </a:p>
      </dgm:t>
    </dgm:pt>
    <dgm:pt modelId="{E7E16D95-E60D-4691-9AB6-0DAA5368CBC0}" type="pres">
      <dgm:prSet presAssocID="{099F815F-D7C7-4692-8EC2-275E2635E161}" presName="CompostProcess" presStyleCnt="0">
        <dgm:presLayoutVars>
          <dgm:dir/>
          <dgm:resizeHandles val="exact"/>
        </dgm:presLayoutVars>
      </dgm:prSet>
      <dgm:spPr/>
    </dgm:pt>
    <dgm:pt modelId="{A2F54516-55C0-4C75-9C2C-BBDD7DD40C0E}" type="pres">
      <dgm:prSet presAssocID="{099F815F-D7C7-4692-8EC2-275E2635E161}" presName="arrow" presStyleLbl="bgShp" presStyleIdx="0" presStyleCnt="1"/>
      <dgm:spPr/>
    </dgm:pt>
    <dgm:pt modelId="{6AB407BD-03CA-4D78-81A5-E6A0CA0EA1A7}" type="pres">
      <dgm:prSet presAssocID="{099F815F-D7C7-4692-8EC2-275E2635E161}" presName="linearProcess" presStyleCnt="0"/>
      <dgm:spPr/>
    </dgm:pt>
    <dgm:pt modelId="{824B2713-2598-4860-8F45-C0BB7436738C}" type="pres">
      <dgm:prSet presAssocID="{6453E9DF-F54C-49A5-A040-316F77F21138}" presName="textNode" presStyleLbl="node1" presStyleIdx="0" presStyleCnt="3">
        <dgm:presLayoutVars>
          <dgm:bulletEnabled val="1"/>
        </dgm:presLayoutVars>
      </dgm:prSet>
      <dgm:spPr/>
      <dgm:t>
        <a:bodyPr/>
        <a:lstStyle/>
        <a:p>
          <a:endParaRPr lang="en-US"/>
        </a:p>
      </dgm:t>
    </dgm:pt>
    <dgm:pt modelId="{21AB8A55-6FC1-4864-923C-9D342DF94797}" type="pres">
      <dgm:prSet presAssocID="{690421DD-C304-4A63-BF30-F292C4119497}" presName="sibTrans" presStyleCnt="0"/>
      <dgm:spPr/>
    </dgm:pt>
    <dgm:pt modelId="{8A9AFDA2-C209-4BFB-BF86-89C13E5479E7}" type="pres">
      <dgm:prSet presAssocID="{73F137A6-5821-41E4-B415-856C989C803A}" presName="textNode" presStyleLbl="node1" presStyleIdx="1" presStyleCnt="3">
        <dgm:presLayoutVars>
          <dgm:bulletEnabled val="1"/>
        </dgm:presLayoutVars>
      </dgm:prSet>
      <dgm:spPr/>
      <dgm:t>
        <a:bodyPr/>
        <a:lstStyle/>
        <a:p>
          <a:endParaRPr lang="en-US"/>
        </a:p>
      </dgm:t>
    </dgm:pt>
    <dgm:pt modelId="{CB2602AC-4D62-4A37-B2A6-B8D488C29039}" type="pres">
      <dgm:prSet presAssocID="{2482B687-AD21-4C70-8EB3-FEF873FB1DE1}" presName="sibTrans" presStyleCnt="0"/>
      <dgm:spPr/>
    </dgm:pt>
    <dgm:pt modelId="{A0B3A59F-9741-43A7-A5A6-EF652106C087}" type="pres">
      <dgm:prSet presAssocID="{D4DD07FB-9C74-4BDD-BCCD-0B0C805F8B33}" presName="textNode" presStyleLbl="node1" presStyleIdx="2" presStyleCnt="3">
        <dgm:presLayoutVars>
          <dgm:bulletEnabled val="1"/>
        </dgm:presLayoutVars>
      </dgm:prSet>
      <dgm:spPr/>
      <dgm:t>
        <a:bodyPr/>
        <a:lstStyle/>
        <a:p>
          <a:endParaRPr lang="en-US"/>
        </a:p>
      </dgm:t>
    </dgm:pt>
  </dgm:ptLst>
  <dgm:cxnLst>
    <dgm:cxn modelId="{AA8690EF-5068-4EDF-B65D-B7BCA116853E}" type="presOf" srcId="{73F137A6-5821-41E4-B415-856C989C803A}" destId="{8A9AFDA2-C209-4BFB-BF86-89C13E5479E7}" srcOrd="0" destOrd="0" presId="urn:microsoft.com/office/officeart/2005/8/layout/hProcess9"/>
    <dgm:cxn modelId="{CA89C0F0-FE73-45E2-AA27-ED8B70604F3A}" type="presOf" srcId="{D4DD07FB-9C74-4BDD-BCCD-0B0C805F8B33}" destId="{A0B3A59F-9741-43A7-A5A6-EF652106C087}" srcOrd="0" destOrd="0" presId="urn:microsoft.com/office/officeart/2005/8/layout/hProcess9"/>
    <dgm:cxn modelId="{2448774E-F842-48E9-974B-3B5229C145C0}" srcId="{099F815F-D7C7-4692-8EC2-275E2635E161}" destId="{73F137A6-5821-41E4-B415-856C989C803A}" srcOrd="1" destOrd="0" parTransId="{9C2FC2FF-6CA9-4691-9F0F-92C7656CA882}" sibTransId="{2482B687-AD21-4C70-8EB3-FEF873FB1DE1}"/>
    <dgm:cxn modelId="{C65E7FE4-E46A-4DCE-AEE2-AB192C5F7C70}" srcId="{099F815F-D7C7-4692-8EC2-275E2635E161}" destId="{D4DD07FB-9C74-4BDD-BCCD-0B0C805F8B33}" srcOrd="2" destOrd="0" parTransId="{5E697569-9484-4E09-89E2-BCDCB8DBF4F1}" sibTransId="{B7182E28-E9BD-44F4-A70F-491FF5A71BDD}"/>
    <dgm:cxn modelId="{1B94C451-3105-4F3B-A77A-EECF27D75FBF}" type="presOf" srcId="{6453E9DF-F54C-49A5-A040-316F77F21138}" destId="{824B2713-2598-4860-8F45-C0BB7436738C}" srcOrd="0" destOrd="0" presId="urn:microsoft.com/office/officeart/2005/8/layout/hProcess9"/>
    <dgm:cxn modelId="{CA28B7BB-DBD9-4D84-A27C-D738FDFC888B}" srcId="{099F815F-D7C7-4692-8EC2-275E2635E161}" destId="{6453E9DF-F54C-49A5-A040-316F77F21138}" srcOrd="0" destOrd="0" parTransId="{3AE45FBA-4259-41EA-91FE-97B4D7394A60}" sibTransId="{690421DD-C304-4A63-BF30-F292C4119497}"/>
    <dgm:cxn modelId="{A47074C3-3251-48FB-AB71-A882F36C7AF5}" type="presOf" srcId="{099F815F-D7C7-4692-8EC2-275E2635E161}" destId="{E7E16D95-E60D-4691-9AB6-0DAA5368CBC0}" srcOrd="0" destOrd="0" presId="urn:microsoft.com/office/officeart/2005/8/layout/hProcess9"/>
    <dgm:cxn modelId="{23D98DFE-35F9-4C1E-9F41-F91AF02F44A0}" type="presParOf" srcId="{E7E16D95-E60D-4691-9AB6-0DAA5368CBC0}" destId="{A2F54516-55C0-4C75-9C2C-BBDD7DD40C0E}" srcOrd="0" destOrd="0" presId="urn:microsoft.com/office/officeart/2005/8/layout/hProcess9"/>
    <dgm:cxn modelId="{CBCEFF67-BFF5-4AD1-B928-7A4C96534888}" type="presParOf" srcId="{E7E16D95-E60D-4691-9AB6-0DAA5368CBC0}" destId="{6AB407BD-03CA-4D78-81A5-E6A0CA0EA1A7}" srcOrd="1" destOrd="0" presId="urn:microsoft.com/office/officeart/2005/8/layout/hProcess9"/>
    <dgm:cxn modelId="{AFC18800-C975-444A-9A43-EF5A00A3AD25}" type="presParOf" srcId="{6AB407BD-03CA-4D78-81A5-E6A0CA0EA1A7}" destId="{824B2713-2598-4860-8F45-C0BB7436738C}" srcOrd="0" destOrd="0" presId="urn:microsoft.com/office/officeart/2005/8/layout/hProcess9"/>
    <dgm:cxn modelId="{F12FBE8B-1AB7-467E-8905-D1EEFB82C00F}" type="presParOf" srcId="{6AB407BD-03CA-4D78-81A5-E6A0CA0EA1A7}" destId="{21AB8A55-6FC1-4864-923C-9D342DF94797}" srcOrd="1" destOrd="0" presId="urn:microsoft.com/office/officeart/2005/8/layout/hProcess9"/>
    <dgm:cxn modelId="{9A8497AB-796F-44C5-A485-40B4922CDD07}" type="presParOf" srcId="{6AB407BD-03CA-4D78-81A5-E6A0CA0EA1A7}" destId="{8A9AFDA2-C209-4BFB-BF86-89C13E5479E7}" srcOrd="2" destOrd="0" presId="urn:microsoft.com/office/officeart/2005/8/layout/hProcess9"/>
    <dgm:cxn modelId="{ED944954-5CD1-4C40-8885-E17E64F79EBA}" type="presParOf" srcId="{6AB407BD-03CA-4D78-81A5-E6A0CA0EA1A7}" destId="{CB2602AC-4D62-4A37-B2A6-B8D488C29039}" srcOrd="3" destOrd="0" presId="urn:microsoft.com/office/officeart/2005/8/layout/hProcess9"/>
    <dgm:cxn modelId="{C46EDC61-1E4C-42B7-A3B1-D43F6716A118}" type="presParOf" srcId="{6AB407BD-03CA-4D78-81A5-E6A0CA0EA1A7}" destId="{A0B3A59F-9741-43A7-A5A6-EF652106C087}" srcOrd="4" destOrd="0" presId="urn:microsoft.com/office/officeart/2005/8/layout/hProcess9"/>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r>
            <a:rPr lang="sq-AL" sz="2800" b="1" i="0"/>
            <a:t>Kërkesat e NJN-së duhet të ekzekutohen në përputhje me:</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custT="1"/>
      <dgm:spPr/>
      <dgm:t>
        <a:bodyPr/>
        <a:lstStyle/>
        <a:p>
          <a:pPr algn="l"/>
          <a:r>
            <a:rPr lang="sq-AL" sz="2800"/>
            <a:t>a.) Ligjin e palës kërkuese?</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323950B2-6BC2-AE4B-B5B8-B2437BA58494}">
      <dgm:prSet phldrT="[Text]" custT="1"/>
      <dgm:spPr/>
      <dgm:t>
        <a:bodyPr/>
        <a:lstStyle/>
        <a:p>
          <a:r>
            <a:rPr lang="sq-AL" sz="2800"/>
            <a:t>b.) Ligjin e palës që merr kërkesën?</a:t>
          </a:r>
        </a:p>
      </dgm:t>
    </dgm:pt>
    <dgm:pt modelId="{7D9EC74E-4481-C849-9F84-FC81A57E126D}" type="parTrans" cxnId="{2E9FB024-7424-694A-AF48-3FAF0F12021E}">
      <dgm:prSet/>
      <dgm:spPr/>
      <dgm:t>
        <a:bodyPr/>
        <a:lstStyle/>
        <a:p>
          <a:endParaRPr lang="en-US"/>
        </a:p>
      </dgm:t>
    </dgm:pt>
    <dgm:pt modelId="{A9F617AB-9877-BB4B-828A-76F7E3E29AEF}" type="sibTrans" cxnId="{2E9FB024-7424-694A-AF48-3FAF0F12021E}">
      <dgm:prSet/>
      <dgm:spPr/>
      <dgm:t>
        <a:bodyPr/>
        <a:lstStyle/>
        <a:p>
          <a:endParaRPr lang="en-US"/>
        </a:p>
      </dgm:t>
    </dgm:pt>
    <dgm:pt modelId="{412DA8CB-B9E5-F44F-9FDD-EF35DF68306D}">
      <dgm:prSet phldrT="[Text]" custT="1"/>
      <dgm:spPr/>
      <dgm:t>
        <a:bodyPr/>
        <a:lstStyle/>
        <a:p>
          <a:r>
            <a:rPr lang="sq-AL" sz="2800"/>
            <a:t>c.) Të dyja?</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9CA50A65-40FA-E945-A868-9E3FE840B07E}" type="pres">
      <dgm:prSet presAssocID="{3C774A1C-BB1C-4347-A758-A94A436F7244}" presName="vert0" presStyleCnt="0">
        <dgm:presLayoutVars>
          <dgm:dir/>
          <dgm:animOne val="branch"/>
          <dgm:animLvl val="lvl"/>
        </dgm:presLayoutVars>
      </dgm:prSet>
      <dgm:spPr/>
      <dgm:t>
        <a:bodyPr/>
        <a:lstStyle/>
        <a:p>
          <a:endParaRPr lang="en-US"/>
        </a:p>
      </dgm:t>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4" custScaleX="253077"/>
      <dgm:spPr/>
      <dgm:t>
        <a:bodyPr/>
        <a:lstStyle/>
        <a:p>
          <a:endParaRPr lang="en-US"/>
        </a:p>
      </dgm:t>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4"/>
      <dgm:spPr/>
      <dgm:t>
        <a:bodyPr/>
        <a:lstStyle/>
        <a:p>
          <a:endParaRPr lang="en-US"/>
        </a:p>
      </dgm:t>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3"/>
      <dgm:spPr/>
    </dgm:pt>
    <dgm:pt modelId="{9C715A5E-13B0-3F4D-85BD-4FA3A97839C5}" type="pres">
      <dgm:prSet presAssocID="{7029F5E8-D056-AE49-BD66-3C193010DDE8}" presName="vertSpace2b" presStyleCnt="0"/>
      <dgm:spPr/>
    </dgm:pt>
    <dgm:pt modelId="{D06F8563-21D8-9742-9655-9B668CF235AD}" type="pres">
      <dgm:prSet presAssocID="{323950B2-6BC2-AE4B-B5B8-B2437BA58494}" presName="horz2" presStyleCnt="0"/>
      <dgm:spPr/>
    </dgm:pt>
    <dgm:pt modelId="{FC6B0E8A-D5C8-BF42-A0DB-5A2B5E61A3A8}" type="pres">
      <dgm:prSet presAssocID="{323950B2-6BC2-AE4B-B5B8-B2437BA58494}" presName="horzSpace2" presStyleCnt="0"/>
      <dgm:spPr/>
    </dgm:pt>
    <dgm:pt modelId="{D6847470-F054-2943-A634-F983FF0A0122}" type="pres">
      <dgm:prSet presAssocID="{323950B2-6BC2-AE4B-B5B8-B2437BA58494}" presName="tx2" presStyleLbl="revTx" presStyleIdx="2" presStyleCnt="4"/>
      <dgm:spPr/>
      <dgm:t>
        <a:bodyPr/>
        <a:lstStyle/>
        <a:p>
          <a:endParaRPr lang="en-US"/>
        </a:p>
      </dgm:t>
    </dgm:pt>
    <dgm:pt modelId="{93837557-E77B-4749-A0F8-1876E8CD33B9}" type="pres">
      <dgm:prSet presAssocID="{323950B2-6BC2-AE4B-B5B8-B2437BA58494}" presName="vert2" presStyleCnt="0"/>
      <dgm:spPr/>
    </dgm:pt>
    <dgm:pt modelId="{5B901F7D-EE59-304E-B86D-F0C8CC3A841B}" type="pres">
      <dgm:prSet presAssocID="{323950B2-6BC2-AE4B-B5B8-B2437BA58494}" presName="thinLine2b" presStyleLbl="callout" presStyleIdx="1" presStyleCnt="3"/>
      <dgm:spPr/>
    </dgm:pt>
    <dgm:pt modelId="{3A7A15FE-03D5-7B4E-BE07-5A9A9318E5F4}" type="pres">
      <dgm:prSet presAssocID="{323950B2-6BC2-AE4B-B5B8-B2437BA58494}"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3" presStyleCnt="4"/>
      <dgm:spPr/>
      <dgm:t>
        <a:bodyPr/>
        <a:lstStyle/>
        <a:p>
          <a:endParaRPr lang="en-US"/>
        </a:p>
      </dgm:t>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2" presStyleCnt="3"/>
      <dgm:spPr/>
    </dgm:pt>
    <dgm:pt modelId="{02B19E4E-8333-4B4F-AA1E-19B5E7CAD48B}" type="pres">
      <dgm:prSet presAssocID="{412DA8CB-B9E5-F44F-9FDD-EF35DF68306D}" presName="vertSpace2b" presStyleCnt="0"/>
      <dgm:spPr/>
    </dgm:pt>
  </dgm:ptLst>
  <dgm:cxnLst>
    <dgm:cxn modelId="{84510C55-401A-B84B-B242-E565DB29F691}" type="presOf" srcId="{323950B2-6BC2-AE4B-B5B8-B2437BA58494}" destId="{D6847470-F054-2943-A634-F983FF0A0122}" srcOrd="0" destOrd="0" presId="urn:microsoft.com/office/officeart/2008/layout/LinedList"/>
    <dgm:cxn modelId="{AFD2487F-444F-4C44-A623-9AAFEB90AC49}" srcId="{8E61202A-36DD-0240-811A-270D9611A395}" destId="{412DA8CB-B9E5-F44F-9FDD-EF35DF68306D}" srcOrd="2" destOrd="0" parTransId="{7E8B7982-18DC-F246-BFD4-7B9D4C9DB2CA}" sibTransId="{960A4A2E-B23E-7544-9A93-1312898E2DC4}"/>
    <dgm:cxn modelId="{2E9FB024-7424-694A-AF48-3FAF0F12021E}" srcId="{8E61202A-36DD-0240-811A-270D9611A395}" destId="{323950B2-6BC2-AE4B-B5B8-B2437BA58494}" srcOrd="1" destOrd="0" parTransId="{7D9EC74E-4481-C849-9F84-FC81A57E126D}" sibTransId="{A9F617AB-9877-BB4B-828A-76F7E3E29AEF}"/>
    <dgm:cxn modelId="{99EB5834-3593-6644-A836-6C8D5595A820}" srcId="{8E61202A-36DD-0240-811A-270D9611A395}" destId="{7029F5E8-D056-AE49-BD66-3C193010DDE8}" srcOrd="0" destOrd="0" parTransId="{ACE97453-93D9-C642-95ED-D55F9984F778}" sibTransId="{3346CD8C-3206-F84A-BEA2-B5492B6B7347}"/>
    <dgm:cxn modelId="{B7396B30-5537-DB48-BB49-F8121197A4DF}" type="presOf" srcId="{3C774A1C-BB1C-4347-A758-A94A436F7244}" destId="{9CA50A65-40FA-E945-A868-9E3FE840B07E}"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D2DD020B-3DFC-B348-B676-6EC163FF5FEB}" srcId="{3C774A1C-BB1C-4347-A758-A94A436F7244}" destId="{8E61202A-36DD-0240-811A-270D9611A395}" srcOrd="0" destOrd="0" parTransId="{B1168E5A-BE86-1A40-8851-D878ACC39274}" sibTransId="{8978AB35-F5FB-FF43-BA08-4C259A445311}"/>
    <dgm:cxn modelId="{E42CFA93-E9F6-A445-8E93-048104D9A8A0}" type="presOf" srcId="{412DA8CB-B9E5-F44F-9FDD-EF35DF68306D}" destId="{B9E57DF2-F223-F848-B6AB-FEB0F6FB4076}" srcOrd="0" destOrd="0" presId="urn:microsoft.com/office/officeart/2008/layout/LinedList"/>
    <dgm:cxn modelId="{797E83DF-D7B0-A04A-90A7-428F119E43A8}" type="presOf" srcId="{8E61202A-36DD-0240-811A-270D9611A395}" destId="{CFE00427-EDF8-324F-9A5C-A181E81A4D48}" srcOrd="0" destOrd="0" presId="urn:microsoft.com/office/officeart/2008/layout/LinedList"/>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F510A3A4-236B-CB4D-A5E8-9023C3F0BE11}" type="presParOf" srcId="{71554259-89F3-DC41-AF38-A80F6823C6AB}" destId="{D06F8563-21D8-9742-9655-9B668CF235AD}" srcOrd="4" destOrd="0" presId="urn:microsoft.com/office/officeart/2008/layout/LinedList"/>
    <dgm:cxn modelId="{16DAFC8A-F1F5-1641-8707-1CE88017FB01}" type="presParOf" srcId="{D06F8563-21D8-9742-9655-9B668CF235AD}" destId="{FC6B0E8A-D5C8-BF42-A0DB-5A2B5E61A3A8}" srcOrd="0" destOrd="0" presId="urn:microsoft.com/office/officeart/2008/layout/LinedList"/>
    <dgm:cxn modelId="{8F33C239-57B9-B445-B38B-FF410079A24B}" type="presParOf" srcId="{D06F8563-21D8-9742-9655-9B668CF235AD}" destId="{D6847470-F054-2943-A634-F983FF0A0122}" srcOrd="1" destOrd="0" presId="urn:microsoft.com/office/officeart/2008/layout/LinedList"/>
    <dgm:cxn modelId="{23C27123-2EAB-2B43-9B0D-2A7AC6298857}" type="presParOf" srcId="{D06F8563-21D8-9742-9655-9B668CF235AD}" destId="{93837557-E77B-4749-A0F8-1876E8CD33B9}" srcOrd="2" destOrd="0" presId="urn:microsoft.com/office/officeart/2008/layout/LinedList"/>
    <dgm:cxn modelId="{D6C3D364-3FB9-8B43-90CA-317CC2DDC326}" type="presParOf" srcId="{71554259-89F3-DC41-AF38-A80F6823C6AB}" destId="{5B901F7D-EE59-304E-B86D-F0C8CC3A841B}" srcOrd="5" destOrd="0" presId="urn:microsoft.com/office/officeart/2008/layout/LinedList"/>
    <dgm:cxn modelId="{11E18F95-DF79-BE4F-8BB1-A35E7C4ED493}" type="presParOf" srcId="{71554259-89F3-DC41-AF38-A80F6823C6AB}" destId="{3A7A15FE-03D5-7B4E-BE07-5A9A9318E5F4}" srcOrd="6" destOrd="0" presId="urn:microsoft.com/office/officeart/2008/layout/LinedList"/>
    <dgm:cxn modelId="{C2E47F5A-39F7-DF43-BE84-E18F61610EDB}" type="presParOf" srcId="{71554259-89F3-DC41-AF38-A80F6823C6AB}" destId="{A4B3FD2E-63E5-E445-B87B-210177B3706B}" srcOrd="7"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8" destOrd="0" presId="urn:microsoft.com/office/officeart/2008/layout/LinedList"/>
    <dgm:cxn modelId="{36F882B9-374E-704C-A5A8-4D4EB195D1D4}" type="presParOf" srcId="{71554259-89F3-DC41-AF38-A80F6823C6AB}" destId="{02B19E4E-8333-4B4F-AA1E-19B5E7CAD48B}" srcOrd="9" destOrd="0" presId="urn:microsoft.com/office/officeart/2008/layout/LinedList"/>
  </dgm:cxnLst>
  <dgm:bg/>
  <dgm:whole/>
  <dgm:extLst>
    <a:ext uri="http://schemas.microsoft.com/office/drawing/2008/diagram">
      <dsp:dataModelExt xmlns:dsp="http://schemas.microsoft.com/office/drawing/2008/diagram" xmlns="" relId="rId9"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r>
            <a:rPr lang="sq-AL" sz="2800" b="1" i="0"/>
            <a:t>Transmetimi elektronik i kërkesave të NJN-së duhet të:</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custT="1"/>
      <dgm:spPr/>
      <dgm:t>
        <a:bodyPr/>
        <a:lstStyle/>
        <a:p>
          <a:pPr algn="l"/>
          <a:r>
            <a:rPr lang="sq-AL" sz="2800"/>
            <a:t>a.) Lejohet?</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323950B2-6BC2-AE4B-B5B8-B2437BA58494}">
      <dgm:prSet phldrT="[Text]" custT="1"/>
      <dgm:spPr/>
      <dgm:t>
        <a:bodyPr/>
        <a:lstStyle/>
        <a:p>
          <a:r>
            <a:rPr lang="sq-AL" sz="2800"/>
            <a:t>b.) Mos lejohet</a:t>
          </a:r>
          <a:r>
            <a:rPr lang="sq-AL" sz="2800" b="0" i="0"/>
            <a:t>?</a:t>
          </a:r>
        </a:p>
      </dgm:t>
    </dgm:pt>
    <dgm:pt modelId="{7D9EC74E-4481-C849-9F84-FC81A57E126D}" type="parTrans" cxnId="{2E9FB024-7424-694A-AF48-3FAF0F12021E}">
      <dgm:prSet/>
      <dgm:spPr/>
      <dgm:t>
        <a:bodyPr/>
        <a:lstStyle/>
        <a:p>
          <a:endParaRPr lang="en-US"/>
        </a:p>
      </dgm:t>
    </dgm:pt>
    <dgm:pt modelId="{A9F617AB-9877-BB4B-828A-76F7E3E29AEF}" type="sibTrans" cxnId="{2E9FB024-7424-694A-AF48-3FAF0F12021E}">
      <dgm:prSet/>
      <dgm:spPr/>
      <dgm:t>
        <a:bodyPr/>
        <a:lstStyle/>
        <a:p>
          <a:endParaRPr lang="en-US"/>
        </a:p>
      </dgm:t>
    </dgm:pt>
    <dgm:pt modelId="{412DA8CB-B9E5-F44F-9FDD-EF35DF68306D}">
      <dgm:prSet phldrT="[Text]" custT="1"/>
      <dgm:spPr/>
      <dgm:t>
        <a:bodyPr/>
        <a:lstStyle/>
        <a:p>
          <a:r>
            <a:rPr lang="sq-AL" sz="2800"/>
            <a:t>c.) Nuk është përcaktuar?</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9CA50A65-40FA-E945-A868-9E3FE840B07E}" type="pres">
      <dgm:prSet presAssocID="{3C774A1C-BB1C-4347-A758-A94A436F7244}" presName="vert0" presStyleCnt="0">
        <dgm:presLayoutVars>
          <dgm:dir/>
          <dgm:animOne val="branch"/>
          <dgm:animLvl val="lvl"/>
        </dgm:presLayoutVars>
      </dgm:prSet>
      <dgm:spPr/>
      <dgm:t>
        <a:bodyPr/>
        <a:lstStyle/>
        <a:p>
          <a:endParaRPr lang="en-US"/>
        </a:p>
      </dgm:t>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4" custScaleX="253077"/>
      <dgm:spPr/>
      <dgm:t>
        <a:bodyPr/>
        <a:lstStyle/>
        <a:p>
          <a:endParaRPr lang="en-US"/>
        </a:p>
      </dgm:t>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4"/>
      <dgm:spPr/>
      <dgm:t>
        <a:bodyPr/>
        <a:lstStyle/>
        <a:p>
          <a:endParaRPr lang="en-US"/>
        </a:p>
      </dgm:t>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3"/>
      <dgm:spPr/>
    </dgm:pt>
    <dgm:pt modelId="{9C715A5E-13B0-3F4D-85BD-4FA3A97839C5}" type="pres">
      <dgm:prSet presAssocID="{7029F5E8-D056-AE49-BD66-3C193010DDE8}" presName="vertSpace2b" presStyleCnt="0"/>
      <dgm:spPr/>
    </dgm:pt>
    <dgm:pt modelId="{D06F8563-21D8-9742-9655-9B668CF235AD}" type="pres">
      <dgm:prSet presAssocID="{323950B2-6BC2-AE4B-B5B8-B2437BA58494}" presName="horz2" presStyleCnt="0"/>
      <dgm:spPr/>
    </dgm:pt>
    <dgm:pt modelId="{FC6B0E8A-D5C8-BF42-A0DB-5A2B5E61A3A8}" type="pres">
      <dgm:prSet presAssocID="{323950B2-6BC2-AE4B-B5B8-B2437BA58494}" presName="horzSpace2" presStyleCnt="0"/>
      <dgm:spPr/>
    </dgm:pt>
    <dgm:pt modelId="{D6847470-F054-2943-A634-F983FF0A0122}" type="pres">
      <dgm:prSet presAssocID="{323950B2-6BC2-AE4B-B5B8-B2437BA58494}" presName="tx2" presStyleLbl="revTx" presStyleIdx="2" presStyleCnt="4"/>
      <dgm:spPr/>
      <dgm:t>
        <a:bodyPr/>
        <a:lstStyle/>
        <a:p>
          <a:endParaRPr lang="en-US"/>
        </a:p>
      </dgm:t>
    </dgm:pt>
    <dgm:pt modelId="{93837557-E77B-4749-A0F8-1876E8CD33B9}" type="pres">
      <dgm:prSet presAssocID="{323950B2-6BC2-AE4B-B5B8-B2437BA58494}" presName="vert2" presStyleCnt="0"/>
      <dgm:spPr/>
    </dgm:pt>
    <dgm:pt modelId="{5B901F7D-EE59-304E-B86D-F0C8CC3A841B}" type="pres">
      <dgm:prSet presAssocID="{323950B2-6BC2-AE4B-B5B8-B2437BA58494}" presName="thinLine2b" presStyleLbl="callout" presStyleIdx="1" presStyleCnt="3"/>
      <dgm:spPr/>
    </dgm:pt>
    <dgm:pt modelId="{3A7A15FE-03D5-7B4E-BE07-5A9A9318E5F4}" type="pres">
      <dgm:prSet presAssocID="{323950B2-6BC2-AE4B-B5B8-B2437BA58494}"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3" presStyleCnt="4"/>
      <dgm:spPr/>
      <dgm:t>
        <a:bodyPr/>
        <a:lstStyle/>
        <a:p>
          <a:endParaRPr lang="en-US"/>
        </a:p>
      </dgm:t>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2" presStyleCnt="3"/>
      <dgm:spPr/>
    </dgm:pt>
    <dgm:pt modelId="{02B19E4E-8333-4B4F-AA1E-19B5E7CAD48B}" type="pres">
      <dgm:prSet presAssocID="{412DA8CB-B9E5-F44F-9FDD-EF35DF68306D}" presName="vertSpace2b" presStyleCnt="0"/>
      <dgm:spPr/>
    </dgm:pt>
  </dgm:ptLst>
  <dgm:cxnLst>
    <dgm:cxn modelId="{84510C55-401A-B84B-B242-E565DB29F691}" type="presOf" srcId="{323950B2-6BC2-AE4B-B5B8-B2437BA58494}" destId="{D6847470-F054-2943-A634-F983FF0A0122}" srcOrd="0" destOrd="0" presId="urn:microsoft.com/office/officeart/2008/layout/LinedList"/>
    <dgm:cxn modelId="{AFD2487F-444F-4C44-A623-9AAFEB90AC49}" srcId="{8E61202A-36DD-0240-811A-270D9611A395}" destId="{412DA8CB-B9E5-F44F-9FDD-EF35DF68306D}" srcOrd="2" destOrd="0" parTransId="{7E8B7982-18DC-F246-BFD4-7B9D4C9DB2CA}" sibTransId="{960A4A2E-B23E-7544-9A93-1312898E2DC4}"/>
    <dgm:cxn modelId="{2E9FB024-7424-694A-AF48-3FAF0F12021E}" srcId="{8E61202A-36DD-0240-811A-270D9611A395}" destId="{323950B2-6BC2-AE4B-B5B8-B2437BA58494}" srcOrd="1" destOrd="0" parTransId="{7D9EC74E-4481-C849-9F84-FC81A57E126D}" sibTransId="{A9F617AB-9877-BB4B-828A-76F7E3E29AEF}"/>
    <dgm:cxn modelId="{99EB5834-3593-6644-A836-6C8D5595A820}" srcId="{8E61202A-36DD-0240-811A-270D9611A395}" destId="{7029F5E8-D056-AE49-BD66-3C193010DDE8}" srcOrd="0" destOrd="0" parTransId="{ACE97453-93D9-C642-95ED-D55F9984F778}" sibTransId="{3346CD8C-3206-F84A-BEA2-B5492B6B7347}"/>
    <dgm:cxn modelId="{B7396B30-5537-DB48-BB49-F8121197A4DF}" type="presOf" srcId="{3C774A1C-BB1C-4347-A758-A94A436F7244}" destId="{9CA50A65-40FA-E945-A868-9E3FE840B07E}"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D2DD020B-3DFC-B348-B676-6EC163FF5FEB}" srcId="{3C774A1C-BB1C-4347-A758-A94A436F7244}" destId="{8E61202A-36DD-0240-811A-270D9611A395}" srcOrd="0" destOrd="0" parTransId="{B1168E5A-BE86-1A40-8851-D878ACC39274}" sibTransId="{8978AB35-F5FB-FF43-BA08-4C259A445311}"/>
    <dgm:cxn modelId="{E42CFA93-E9F6-A445-8E93-048104D9A8A0}" type="presOf" srcId="{412DA8CB-B9E5-F44F-9FDD-EF35DF68306D}" destId="{B9E57DF2-F223-F848-B6AB-FEB0F6FB4076}" srcOrd="0" destOrd="0" presId="urn:microsoft.com/office/officeart/2008/layout/LinedList"/>
    <dgm:cxn modelId="{797E83DF-D7B0-A04A-90A7-428F119E43A8}" type="presOf" srcId="{8E61202A-36DD-0240-811A-270D9611A395}" destId="{CFE00427-EDF8-324F-9A5C-A181E81A4D48}" srcOrd="0" destOrd="0" presId="urn:microsoft.com/office/officeart/2008/layout/LinedList"/>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F510A3A4-236B-CB4D-A5E8-9023C3F0BE11}" type="presParOf" srcId="{71554259-89F3-DC41-AF38-A80F6823C6AB}" destId="{D06F8563-21D8-9742-9655-9B668CF235AD}" srcOrd="4" destOrd="0" presId="urn:microsoft.com/office/officeart/2008/layout/LinedList"/>
    <dgm:cxn modelId="{16DAFC8A-F1F5-1641-8707-1CE88017FB01}" type="presParOf" srcId="{D06F8563-21D8-9742-9655-9B668CF235AD}" destId="{FC6B0E8A-D5C8-BF42-A0DB-5A2B5E61A3A8}" srcOrd="0" destOrd="0" presId="urn:microsoft.com/office/officeart/2008/layout/LinedList"/>
    <dgm:cxn modelId="{8F33C239-57B9-B445-B38B-FF410079A24B}" type="presParOf" srcId="{D06F8563-21D8-9742-9655-9B668CF235AD}" destId="{D6847470-F054-2943-A634-F983FF0A0122}" srcOrd="1" destOrd="0" presId="urn:microsoft.com/office/officeart/2008/layout/LinedList"/>
    <dgm:cxn modelId="{23C27123-2EAB-2B43-9B0D-2A7AC6298857}" type="presParOf" srcId="{D06F8563-21D8-9742-9655-9B668CF235AD}" destId="{93837557-E77B-4749-A0F8-1876E8CD33B9}" srcOrd="2" destOrd="0" presId="urn:microsoft.com/office/officeart/2008/layout/LinedList"/>
    <dgm:cxn modelId="{D6C3D364-3FB9-8B43-90CA-317CC2DDC326}" type="presParOf" srcId="{71554259-89F3-DC41-AF38-A80F6823C6AB}" destId="{5B901F7D-EE59-304E-B86D-F0C8CC3A841B}" srcOrd="5" destOrd="0" presId="urn:microsoft.com/office/officeart/2008/layout/LinedList"/>
    <dgm:cxn modelId="{11E18F95-DF79-BE4F-8BB1-A35E7C4ED493}" type="presParOf" srcId="{71554259-89F3-DC41-AF38-A80F6823C6AB}" destId="{3A7A15FE-03D5-7B4E-BE07-5A9A9318E5F4}" srcOrd="6" destOrd="0" presId="urn:microsoft.com/office/officeart/2008/layout/LinedList"/>
    <dgm:cxn modelId="{C2E47F5A-39F7-DF43-BE84-E18F61610EDB}" type="presParOf" srcId="{71554259-89F3-DC41-AF38-A80F6823C6AB}" destId="{A4B3FD2E-63E5-E445-B87B-210177B3706B}" srcOrd="7"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8" destOrd="0" presId="urn:microsoft.com/office/officeart/2008/layout/LinedList"/>
    <dgm:cxn modelId="{36F882B9-374E-704C-A5A8-4D4EB195D1D4}" type="presParOf" srcId="{71554259-89F3-DC41-AF38-A80F6823C6AB}" destId="{02B19E4E-8333-4B4F-AA1E-19B5E7CAD48B}" srcOrd="9" destOrd="0" presId="urn:microsoft.com/office/officeart/2008/layout/LinedList"/>
  </dgm:cxnLst>
  <dgm:bg/>
  <dgm:whole/>
  <dgm:extLst>
    <a:ext uri="http://schemas.microsoft.com/office/drawing/2008/diagram">
      <dsp:dataModelExt xmlns:dsp="http://schemas.microsoft.com/office/drawing/2008/diagram" xmlns="" relId="rId9" minVer="http://schemas.openxmlformats.org/drawingml/2006/diagram"/>
    </a:ext>
  </dgm:extLst>
</dgm:dataModel>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Calibri" pitchFamily="34" charset="0"/>
              </a:defRPr>
            </a:lvl1pPr>
          </a:lstStyle>
          <a:p>
            <a:pPr>
              <a:defRPr/>
            </a:pPr>
            <a:fld id="{C1B3EDF1-F18A-45C1-B6F1-897AB80CF26C}" type="datetime1">
              <a:rPr lang="en-US"/>
              <a:pPr>
                <a:defRPr/>
              </a:pPr>
              <a:t>4/27/2021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Calibri" pitchFamily="34" charset="0"/>
              </a:defRPr>
            </a:lvl1pPr>
          </a:lstStyle>
          <a:p>
            <a:pPr>
              <a:defRPr/>
            </a:pPr>
            <a:fld id="{26CF4C01-59D1-40AC-ABAA-0AE036E9F18B}" type="slidenum">
              <a:rPr lang="en-US"/>
              <a:pPr>
                <a:defRPr/>
              </a:pPr>
              <a:t>‹#›</a:t>
            </a:fld>
            <a:endParaRPr lang="en-US"/>
          </a:p>
        </p:txBody>
      </p:sp>
    </p:spTree>
    <p:extLst>
      <p:ext uri="{BB962C8B-B14F-4D97-AF65-F5344CB8AC3E}">
        <p14:creationId xmlns:p14="http://schemas.microsoft.com/office/powerpoint/2010/main" xmlns="" val="1028704913"/>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ＭＳ Ｐゴシック" pitchFamily="-65"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represents the agenda of the session. It should be presented to delegates part by part with estimation of the time needed for its completion and part designated for delegates questions.</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a:t>
            </a:fld>
            <a:endParaRPr lang="en-US"/>
          </a:p>
        </p:txBody>
      </p:sp>
    </p:spTree>
    <p:extLst>
      <p:ext uri="{BB962C8B-B14F-4D97-AF65-F5344CB8AC3E}">
        <p14:creationId xmlns:p14="http://schemas.microsoft.com/office/powerpoint/2010/main" xmlns="" val="146953354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a.)</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12</a:t>
            </a:fld>
            <a:endParaRPr lang="en-US"/>
          </a:p>
        </p:txBody>
      </p:sp>
    </p:spTree>
    <p:extLst>
      <p:ext uri="{BB962C8B-B14F-4D97-AF65-F5344CB8AC3E}">
        <p14:creationId xmlns:p14="http://schemas.microsoft.com/office/powerpoint/2010/main" xmlns="" val="301592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sr-Latn-RS" dirty="0">
                <a:effectLst/>
                <a:latin typeface="Arial" panose="020B0604020202020204" pitchFamily="34" charset="0"/>
              </a:rPr>
              <a:t>A</a:t>
            </a:r>
            <a:r>
              <a:rPr lang="en-GB" dirty="0" err="1">
                <a:effectLst/>
                <a:latin typeface="Arial" panose="020B0604020202020204" pitchFamily="34" charset="0"/>
              </a:rPr>
              <a:t>rticle</a:t>
            </a:r>
            <a:r>
              <a:rPr lang="sr-Latn-RS" dirty="0">
                <a:effectLst/>
                <a:latin typeface="Arial" panose="020B0604020202020204" pitchFamily="34" charset="0"/>
              </a:rPr>
              <a:t> 4</a:t>
            </a:r>
            <a:r>
              <a:rPr lang="en-GB" dirty="0">
                <a:effectLst/>
                <a:latin typeface="Arial" panose="020B0604020202020204" pitchFamily="34" charset="0"/>
              </a:rPr>
              <a:t> establishes in particular that:</a:t>
            </a:r>
            <a:endParaRPr lang="sr-Latn-RS" dirty="0">
              <a:effectLst/>
              <a:latin typeface="Arial" panose="020B0604020202020204" pitchFamily="34" charset="0"/>
            </a:endParaRPr>
          </a:p>
          <a:p>
            <a:pPr marL="171450" indent="-171450" algn="just">
              <a:buFontTx/>
              <a:buChar char="-"/>
            </a:pPr>
            <a:r>
              <a:rPr lang="en-GB" dirty="0">
                <a:effectLst/>
                <a:latin typeface="Arial" panose="020B0604020202020204" pitchFamily="34" charset="0"/>
              </a:rPr>
              <a:t>as a general rule, requests are in writing;</a:t>
            </a:r>
            <a:endParaRPr lang="sr-Latn-RS" dirty="0">
              <a:effectLst/>
              <a:latin typeface="Arial" panose="020B0604020202020204" pitchFamily="34" charset="0"/>
            </a:endParaRPr>
          </a:p>
          <a:p>
            <a:pPr marL="171450" indent="-171450" algn="just">
              <a:buFontTx/>
              <a:buChar char="-"/>
            </a:pPr>
            <a:r>
              <a:rPr lang="en-GB" dirty="0">
                <a:effectLst/>
                <a:latin typeface="Arial" panose="020B0604020202020204" pitchFamily="34" charset="0"/>
              </a:rPr>
              <a:t>as a general rule requests are channelled via</a:t>
            </a:r>
            <a:r>
              <a:rPr lang="sr-Latn-RS" dirty="0">
                <a:effectLst/>
                <a:latin typeface="Arial" panose="020B0604020202020204" pitchFamily="34" charset="0"/>
              </a:rPr>
              <a:t> </a:t>
            </a:r>
            <a:r>
              <a:rPr lang="en-GB" dirty="0">
                <a:effectLst/>
                <a:latin typeface="Arial" panose="020B0604020202020204" pitchFamily="34" charset="0"/>
              </a:rPr>
              <a:t>Ministries of Justice;</a:t>
            </a:r>
            <a:endParaRPr lang="sr-Latn-RS" dirty="0">
              <a:effectLst/>
              <a:latin typeface="Arial" panose="020B0604020202020204" pitchFamily="34" charset="0"/>
            </a:endParaRPr>
          </a:p>
          <a:p>
            <a:pPr marL="171450" indent="-171450" algn="just">
              <a:buFontTx/>
              <a:buChar char="-"/>
            </a:pPr>
            <a:r>
              <a:rPr lang="en-GB" dirty="0">
                <a:effectLst/>
                <a:latin typeface="Arial" panose="020B0604020202020204" pitchFamily="34" charset="0"/>
              </a:rPr>
              <a:t>communications as mentioned in Para 2 must always be channelled via Ministries</a:t>
            </a:r>
            <a:r>
              <a:rPr lang="sr-Latn-RS" dirty="0">
                <a:effectLst/>
                <a:latin typeface="Arial" panose="020B0604020202020204" pitchFamily="34" charset="0"/>
              </a:rPr>
              <a:t> </a:t>
            </a:r>
            <a:r>
              <a:rPr lang="en-GB" dirty="0">
                <a:effectLst/>
                <a:latin typeface="Arial" panose="020B0604020202020204" pitchFamily="34" charset="0"/>
              </a:rPr>
              <a:t>of Justice;</a:t>
            </a:r>
            <a:endParaRPr lang="sr-Latn-RS" dirty="0">
              <a:effectLst/>
              <a:latin typeface="Arial" panose="020B0604020202020204" pitchFamily="34" charset="0"/>
            </a:endParaRPr>
          </a:p>
          <a:p>
            <a:pPr marL="171450" indent="-171450" algn="just">
              <a:buFontTx/>
              <a:buChar char="-"/>
            </a:pPr>
            <a:r>
              <a:rPr lang="en-GB" b="1" dirty="0">
                <a:effectLst/>
                <a:latin typeface="Arial" panose="020B0604020202020204" pitchFamily="34" charset="0"/>
              </a:rPr>
              <a:t>as a general rule requests may always be forwarded directly from judicial authority to judicial authority;</a:t>
            </a:r>
            <a:endParaRPr lang="sr-Latn-RS" b="1" dirty="0">
              <a:effectLst/>
              <a:latin typeface="Arial" panose="020B0604020202020204" pitchFamily="34" charset="0"/>
            </a:endParaRPr>
          </a:p>
          <a:p>
            <a:pPr marL="171450" indent="-171450" algn="just">
              <a:buFontTx/>
              <a:buChar char="-"/>
            </a:pPr>
            <a:r>
              <a:rPr lang="en-GB" dirty="0">
                <a:effectLst/>
                <a:latin typeface="Arial" panose="020B0604020202020204" pitchFamily="34" charset="0"/>
              </a:rPr>
              <a:t>where applicable requests concerning "administrative/criminal" offences may be forwarded directly from administrative authority to administrative authority – </a:t>
            </a:r>
            <a:r>
              <a:rPr lang="en-GB" b="1" dirty="0">
                <a:effectLst/>
                <a:latin typeface="Arial" panose="020B0604020202020204" pitchFamily="34" charset="0"/>
              </a:rPr>
              <a:t>or to judicial authority where that authority is the competent authority.</a:t>
            </a:r>
            <a:r>
              <a:rPr lang="en-GB" dirty="0">
                <a:effectLst/>
                <a:latin typeface="Arial" panose="020B0604020202020204" pitchFamily="34" charset="0"/>
              </a:rPr>
              <a:t> </a:t>
            </a:r>
            <a:endParaRPr lang="sr-Latn-RS" dirty="0">
              <a:effectLst/>
              <a:latin typeface="Arial" panose="020B0604020202020204" pitchFamily="34" charset="0"/>
            </a:endParaRPr>
          </a:p>
          <a:p>
            <a:pPr marL="171450" indent="-171450" algn="just">
              <a:buFontTx/>
              <a:buChar char="-"/>
            </a:pPr>
            <a:endParaRPr lang="sr-Latn-RS" dirty="0">
              <a:effectLst/>
              <a:latin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13</a:t>
            </a:fld>
            <a:endParaRPr lang="en-US"/>
          </a:p>
        </p:txBody>
      </p:sp>
    </p:spTree>
    <p:extLst>
      <p:ext uri="{BB962C8B-B14F-4D97-AF65-F5344CB8AC3E}">
        <p14:creationId xmlns:p14="http://schemas.microsoft.com/office/powerpoint/2010/main" xmlns="" val="247689429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r-Latn-RS" dirty="0">
                <a:effectLst/>
                <a:latin typeface="Arial" panose="020B0604020202020204" pitchFamily="34" charset="0"/>
              </a:rPr>
              <a:t>A</a:t>
            </a:r>
            <a:r>
              <a:rPr lang="en-GB" dirty="0" err="1">
                <a:effectLst/>
                <a:latin typeface="Arial" panose="020B0604020202020204" pitchFamily="34" charset="0"/>
              </a:rPr>
              <a:t>rticle</a:t>
            </a:r>
            <a:r>
              <a:rPr lang="sr-Latn-RS" dirty="0">
                <a:effectLst/>
                <a:latin typeface="Arial" panose="020B0604020202020204" pitchFamily="34" charset="0"/>
              </a:rPr>
              <a:t> 4</a:t>
            </a:r>
            <a:r>
              <a:rPr lang="en-GB" dirty="0">
                <a:effectLst/>
                <a:latin typeface="Arial" panose="020B0604020202020204" pitchFamily="34" charset="0"/>
              </a:rPr>
              <a:t> </a:t>
            </a:r>
            <a:r>
              <a:rPr lang="sr-Latn-RS" dirty="0" err="1">
                <a:effectLst/>
                <a:latin typeface="Arial" panose="020B0604020202020204" pitchFamily="34" charset="0"/>
              </a:rPr>
              <a:t>does</a:t>
            </a:r>
            <a:r>
              <a:rPr lang="sr-Latn-RS" dirty="0">
                <a:effectLst/>
                <a:latin typeface="Arial" panose="020B0604020202020204" pitchFamily="34" charset="0"/>
              </a:rPr>
              <a:t> </a:t>
            </a:r>
            <a:r>
              <a:rPr lang="en-GB" dirty="0">
                <a:effectLst/>
                <a:latin typeface="Arial" panose="020B0604020202020204" pitchFamily="34" charset="0"/>
              </a:rPr>
              <a:t>not exclude that a judicial authority may forward to an administrative authority. </a:t>
            </a:r>
            <a:endParaRPr lang="sr-Latn-RS" dirty="0">
              <a:effectLst/>
              <a:latin typeface="Arial" panose="020B0604020202020204" pitchFamily="34"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endParaRPr lang="sr-Latn-RS" dirty="0">
              <a:effectLst/>
              <a:latin typeface="Arial" panose="020B0604020202020204" pitchFamily="34"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en-GB" dirty="0">
                <a:effectLst/>
                <a:latin typeface="Arial" panose="020B0604020202020204" pitchFamily="34" charset="0"/>
              </a:rPr>
              <a:t>Finally, this article opens the way to the use of telecommunications in the transmission of requests and other communications. </a:t>
            </a:r>
            <a:endParaRPr lang="sr-Latn-RS" dirty="0">
              <a:effectLst/>
              <a:latin typeface="Arial" panose="020B0604020202020204" pitchFamily="34"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endParaRPr lang="sr-Latn-RS" dirty="0">
              <a:effectLst/>
              <a:latin typeface="Arial" panose="020B0604020202020204" pitchFamily="34"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en-GB" dirty="0">
                <a:effectLst/>
                <a:latin typeface="Arial" panose="020B0604020202020204" pitchFamily="34" charset="0"/>
              </a:rPr>
              <a:t>It should be noted that the Interpol channel is left open for urgent cases only.</a:t>
            </a:r>
            <a:endParaRPr lang="en-US" dirty="0"/>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14</a:t>
            </a:fld>
            <a:endParaRPr lang="en-US"/>
          </a:p>
        </p:txBody>
      </p:sp>
    </p:spTree>
    <p:extLst>
      <p:ext uri="{BB962C8B-B14F-4D97-AF65-F5344CB8AC3E}">
        <p14:creationId xmlns:p14="http://schemas.microsoft.com/office/powerpoint/2010/main" xmlns="" val="38900540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algn="just"/>
            <a:r>
              <a:rPr lang="en-GB" b="1" dirty="0">
                <a:effectLst/>
                <a:latin typeface="Arial" panose="020B0604020202020204" pitchFamily="34" charset="0"/>
              </a:rPr>
              <a:t>Article 11 – Spontaneous information</a:t>
            </a:r>
            <a:endParaRPr lang="sr-Latn-RS" b="1" dirty="0">
              <a:effectLst/>
              <a:latin typeface="Arial" panose="020B0604020202020204" pitchFamily="34" charset="0"/>
            </a:endParaRPr>
          </a:p>
          <a:p>
            <a:pPr algn="just"/>
            <a:r>
              <a:rPr lang="en-GB" dirty="0">
                <a:effectLst/>
                <a:latin typeface="Arial" panose="020B0604020202020204" pitchFamily="34" charset="0"/>
              </a:rPr>
              <a:t>This article extends to mutual assistance in general what was until now only recognised in the limited field of money laundering, namely the possibility for Parties, without prior request, to forward to each other information about investigations or proceedings which might contribute to the common aim of responding to crime. </a:t>
            </a:r>
            <a:endParaRPr lang="sr-Latn-RS" dirty="0">
              <a:effectLst/>
              <a:latin typeface="Arial" panose="020B0604020202020204" pitchFamily="34" charset="0"/>
            </a:endParaRPr>
          </a:p>
          <a:p>
            <a:pPr algn="just"/>
            <a:endParaRPr lang="sr-Latn-RS" dirty="0">
              <a:effectLst/>
              <a:latin typeface="Arial" panose="020B0604020202020204" pitchFamily="34" charset="0"/>
            </a:endParaRPr>
          </a:p>
          <a:p>
            <a:pPr algn="just"/>
            <a:r>
              <a:rPr lang="en-GB" b="1" dirty="0">
                <a:effectLst/>
                <a:latin typeface="Arial" panose="020B0604020202020204" pitchFamily="34" charset="0"/>
              </a:rPr>
              <a:t>Spontaneous information (Article 26) </a:t>
            </a:r>
            <a:endParaRPr lang="sr-Latn-RS" b="1" dirty="0">
              <a:effectLst/>
              <a:latin typeface="Arial" panose="020B0604020202020204" pitchFamily="34" charset="0"/>
            </a:endParaRPr>
          </a:p>
          <a:p>
            <a:pPr algn="just"/>
            <a:r>
              <a:rPr lang="en-GB" dirty="0">
                <a:effectLst/>
                <a:latin typeface="Arial" panose="020B0604020202020204" pitchFamily="34" charset="0"/>
              </a:rPr>
              <a:t>This article is derived from provisions in earlier Council of Europe instruments, such as Article 10 of the Convention on the Laundering, Search, Seizure and Confiscation of the Proceeds from Crime (ETS N° 141) and Article 28 of the Criminal Law Convention on Corruption (ETS N° 173). More and more frequently, a Party possesses valuable information that it believes may assist another Party in a criminal investigation or proceeding, and which the Party conducting the investigation or proceeding is not aware exists. In such cases, no request for mutual assistance will be forthcoming. Paragraph 1 empowers the State in possession of the information to forward it to the other State without a prior request. The provision was thought useful because, under the laws of some States, such a positive grant of legal authority is needed in order to provide assistance in the absence of a request. A Party is not obligated to spontaneously forward information to another Party; it may exercise its discretion in light of the circumstances of the case at hand. Moreover, the spontaneous disclosure of information does not preclude the disclosing Party, if it has jurisdiction, from investigating or instituting proceedings in relation to the facts disclosed. </a:t>
            </a:r>
            <a:endParaRPr lang="sr-Latn-RS" dirty="0">
              <a:effectLst/>
              <a:latin typeface="Arial" panose="020B0604020202020204" pitchFamily="34" charset="0"/>
            </a:endParaRPr>
          </a:p>
          <a:p>
            <a:pPr algn="just"/>
            <a:endParaRPr lang="sr-Latn-RS" dirty="0">
              <a:effectLst/>
              <a:latin typeface="Arial" panose="020B0604020202020204" pitchFamily="34" charset="0"/>
            </a:endParaRPr>
          </a:p>
          <a:p>
            <a:pPr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15</a:t>
            </a:fld>
            <a:endParaRPr lang="en-US"/>
          </a:p>
        </p:txBody>
      </p:sp>
    </p:spTree>
    <p:extLst>
      <p:ext uri="{BB962C8B-B14F-4D97-AF65-F5344CB8AC3E}">
        <p14:creationId xmlns:p14="http://schemas.microsoft.com/office/powerpoint/2010/main" xmlns="" val="293780050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Time allocated for delegates questions.</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16</a:t>
            </a:fld>
            <a:endParaRPr lang="en-US"/>
          </a:p>
        </p:txBody>
      </p:sp>
    </p:spTree>
    <p:extLst>
      <p:ext uri="{BB962C8B-B14F-4D97-AF65-F5344CB8AC3E}">
        <p14:creationId xmlns:p14="http://schemas.microsoft.com/office/powerpoint/2010/main" xmlns="" val="349793425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sr-Latn-RS" dirty="0">
                <a:effectLst/>
                <a:latin typeface="Arial" panose="020B0604020202020204" pitchFamily="34" charset="0"/>
              </a:rPr>
              <a:t>A</a:t>
            </a:r>
            <a:r>
              <a:rPr lang="en-GB" dirty="0" err="1">
                <a:effectLst/>
                <a:latin typeface="Arial" panose="020B0604020202020204" pitchFamily="34" charset="0"/>
              </a:rPr>
              <a:t>rticle</a:t>
            </a:r>
            <a:r>
              <a:rPr lang="sr-Latn-RS" dirty="0">
                <a:effectLst/>
                <a:latin typeface="Arial" panose="020B0604020202020204" pitchFamily="34" charset="0"/>
              </a:rPr>
              <a:t> 4</a:t>
            </a:r>
            <a:r>
              <a:rPr lang="en-GB" dirty="0">
                <a:effectLst/>
                <a:latin typeface="Arial" panose="020B0604020202020204" pitchFamily="34" charset="0"/>
              </a:rPr>
              <a:t> establishes in particular that:</a:t>
            </a:r>
            <a:endParaRPr lang="sr-Latn-RS" dirty="0">
              <a:effectLst/>
              <a:latin typeface="Arial" panose="020B0604020202020204" pitchFamily="34" charset="0"/>
            </a:endParaRPr>
          </a:p>
          <a:p>
            <a:pPr marL="171450" indent="-171450" algn="just">
              <a:buFontTx/>
              <a:buChar char="-"/>
            </a:pPr>
            <a:r>
              <a:rPr lang="en-GB" b="1" dirty="0">
                <a:effectLst/>
                <a:latin typeface="Arial" panose="020B0604020202020204" pitchFamily="34" charset="0"/>
              </a:rPr>
              <a:t>as a general rule, requests are in writing;</a:t>
            </a:r>
            <a:endParaRPr lang="sr-Latn-RS" b="1" dirty="0">
              <a:effectLst/>
              <a:latin typeface="Arial" panose="020B0604020202020204" pitchFamily="34" charset="0"/>
            </a:endParaRPr>
          </a:p>
          <a:p>
            <a:pPr marL="171450" indent="-171450" algn="just">
              <a:buFontTx/>
              <a:buChar char="-"/>
            </a:pPr>
            <a:r>
              <a:rPr lang="en-GB" dirty="0">
                <a:effectLst/>
                <a:latin typeface="Arial" panose="020B0604020202020204" pitchFamily="34" charset="0"/>
              </a:rPr>
              <a:t>as a general rule requests are channelled via</a:t>
            </a:r>
            <a:r>
              <a:rPr lang="sr-Latn-RS" dirty="0">
                <a:effectLst/>
                <a:latin typeface="Arial" panose="020B0604020202020204" pitchFamily="34" charset="0"/>
              </a:rPr>
              <a:t> </a:t>
            </a:r>
            <a:r>
              <a:rPr lang="en-GB" dirty="0">
                <a:effectLst/>
                <a:latin typeface="Arial" panose="020B0604020202020204" pitchFamily="34" charset="0"/>
              </a:rPr>
              <a:t>Ministries of Justice;</a:t>
            </a:r>
            <a:endParaRPr lang="sr-Latn-RS" dirty="0">
              <a:effectLst/>
              <a:latin typeface="Arial" panose="020B0604020202020204" pitchFamily="34" charset="0"/>
            </a:endParaRPr>
          </a:p>
          <a:p>
            <a:pPr marL="171450" indent="-171450" algn="just">
              <a:buFontTx/>
              <a:buChar char="-"/>
            </a:pPr>
            <a:r>
              <a:rPr lang="en-GB" dirty="0">
                <a:effectLst/>
                <a:latin typeface="Arial" panose="020B0604020202020204" pitchFamily="34" charset="0"/>
              </a:rPr>
              <a:t>communications as mentioned in Para 2 must always be channelled via Ministries</a:t>
            </a:r>
            <a:r>
              <a:rPr lang="sr-Latn-RS" dirty="0">
                <a:effectLst/>
                <a:latin typeface="Arial" panose="020B0604020202020204" pitchFamily="34" charset="0"/>
              </a:rPr>
              <a:t> </a:t>
            </a:r>
            <a:r>
              <a:rPr lang="en-GB" dirty="0">
                <a:effectLst/>
                <a:latin typeface="Arial" panose="020B0604020202020204" pitchFamily="34" charset="0"/>
              </a:rPr>
              <a:t>of Justice;</a:t>
            </a:r>
            <a:endParaRPr lang="sr-Latn-RS" dirty="0">
              <a:effectLst/>
              <a:latin typeface="Arial" panose="020B0604020202020204" pitchFamily="34" charset="0"/>
            </a:endParaRPr>
          </a:p>
          <a:p>
            <a:pPr marL="171450" indent="-171450" algn="just">
              <a:buFontTx/>
              <a:buChar char="-"/>
            </a:pPr>
            <a:r>
              <a:rPr lang="en-GB" b="0" dirty="0">
                <a:effectLst/>
                <a:latin typeface="Arial" panose="020B0604020202020204" pitchFamily="34" charset="0"/>
              </a:rPr>
              <a:t>as a general rule requests may always be forwarded directly from judicial authority to judicial authority;</a:t>
            </a:r>
            <a:endParaRPr lang="sr-Latn-RS" b="0" dirty="0">
              <a:effectLst/>
              <a:latin typeface="Arial" panose="020B0604020202020204" pitchFamily="34" charset="0"/>
            </a:endParaRPr>
          </a:p>
          <a:p>
            <a:pPr marL="171450" indent="-171450" algn="just">
              <a:buFontTx/>
              <a:buChar char="-"/>
            </a:pPr>
            <a:r>
              <a:rPr lang="en-GB" dirty="0">
                <a:effectLst/>
                <a:latin typeface="Arial" panose="020B0604020202020204" pitchFamily="34" charset="0"/>
              </a:rPr>
              <a:t>where applicable requests concerning "administrative/criminal" offences may be forwarded directly from administrative authority to administrative authority – </a:t>
            </a:r>
            <a:r>
              <a:rPr lang="en-GB" b="0" dirty="0">
                <a:effectLst/>
                <a:latin typeface="Arial" panose="020B0604020202020204" pitchFamily="34" charset="0"/>
              </a:rPr>
              <a:t>or to judicial authority where that authority is the competent authority. </a:t>
            </a:r>
            <a:endParaRPr lang="sr-Latn-RS" b="0" dirty="0">
              <a:effectLst/>
              <a:latin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18</a:t>
            </a:fld>
            <a:endParaRPr lang="en-US"/>
          </a:p>
        </p:txBody>
      </p:sp>
    </p:spTree>
    <p:extLst>
      <p:ext uri="{BB962C8B-B14F-4D97-AF65-F5344CB8AC3E}">
        <p14:creationId xmlns:p14="http://schemas.microsoft.com/office/powerpoint/2010/main" xmlns="" val="2509494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10000"/>
          </a:bodyPr>
          <a:lstStyle/>
          <a:p>
            <a:pPr algn="just"/>
            <a:r>
              <a:rPr lang="en-GB" dirty="0">
                <a:effectLst/>
                <a:latin typeface="Arial" panose="020B0604020202020204" pitchFamily="34" charset="0"/>
              </a:rPr>
              <a:t>Article 27 </a:t>
            </a:r>
            <a:r>
              <a:rPr lang="sr-Latn-RS" dirty="0">
                <a:effectLst/>
                <a:latin typeface="Arial" panose="020B0604020202020204" pitchFamily="34" charset="0"/>
              </a:rPr>
              <a:t>of </a:t>
            </a:r>
            <a:r>
              <a:rPr lang="sr-Latn-RS" dirty="0" err="1">
                <a:effectLst/>
                <a:latin typeface="Arial" panose="020B0604020202020204" pitchFamily="34" charset="0"/>
              </a:rPr>
              <a:t>Budapest</a:t>
            </a:r>
            <a:r>
              <a:rPr lang="sr-Latn-RS" dirty="0">
                <a:effectLst/>
                <a:latin typeface="Arial" panose="020B0604020202020204" pitchFamily="34" charset="0"/>
              </a:rPr>
              <a:t> </a:t>
            </a:r>
            <a:r>
              <a:rPr lang="sr-Latn-RS" dirty="0" err="1">
                <a:effectLst/>
                <a:latin typeface="Arial" panose="020B0604020202020204" pitchFamily="34" charset="0"/>
              </a:rPr>
              <a:t>Conve</a:t>
            </a:r>
            <a:r>
              <a:rPr lang="en-US" dirty="0">
                <a:effectLst/>
                <a:latin typeface="Arial" panose="020B0604020202020204" pitchFamily="34" charset="0"/>
              </a:rPr>
              <a:t>n</a:t>
            </a:r>
            <a:r>
              <a:rPr lang="sr-Latn-RS" dirty="0" err="1">
                <a:effectLst/>
                <a:latin typeface="Arial" panose="020B0604020202020204" pitchFamily="34" charset="0"/>
              </a:rPr>
              <a:t>tion</a:t>
            </a:r>
            <a:r>
              <a:rPr lang="sr-Latn-RS" dirty="0">
                <a:effectLst/>
                <a:latin typeface="Arial" panose="020B0604020202020204" pitchFamily="34" charset="0"/>
              </a:rPr>
              <a:t> </a:t>
            </a:r>
            <a:r>
              <a:rPr lang="en-GB" dirty="0">
                <a:effectLst/>
                <a:latin typeface="Arial" panose="020B0604020202020204" pitchFamily="34" charset="0"/>
              </a:rPr>
              <a:t>(Procedures pertaining to mutual assistance requests in the absence of applicable international agreements), paragraphs 2-10, provide a number of rules for providing mutual assistance in the absence of an MLAT or arrangement on the basis of</a:t>
            </a:r>
            <a:r>
              <a:rPr lang="sr-Latn-RS" dirty="0">
                <a:effectLst/>
                <a:latin typeface="Arial" panose="020B0604020202020204" pitchFamily="34" charset="0"/>
              </a:rPr>
              <a:t> </a:t>
            </a:r>
            <a:r>
              <a:rPr lang="en-GB" dirty="0">
                <a:effectLst/>
                <a:latin typeface="Arial" panose="020B0604020202020204" pitchFamily="34" charset="0"/>
              </a:rPr>
              <a:t>uniform or reciprocal legislation, including establishment of central authorities, imposing of conditions, grounds for and procedures in cases of postponement or refusal, confidentiality of requests, and direct communications. </a:t>
            </a:r>
            <a:endParaRPr lang="sr-Latn-RS" dirty="0">
              <a:effectLst/>
              <a:latin typeface="Arial" panose="020B0604020202020204" pitchFamily="34" charset="0"/>
            </a:endParaRPr>
          </a:p>
          <a:p>
            <a:pPr algn="just"/>
            <a:endParaRPr lang="sr-Latn-RS" dirty="0">
              <a:effectLst/>
              <a:latin typeface="Arial" panose="020B0604020202020204" pitchFamily="34" charset="0"/>
            </a:endParaRPr>
          </a:p>
          <a:p>
            <a:pPr algn="just"/>
            <a:r>
              <a:rPr lang="en-GB" dirty="0">
                <a:effectLst/>
                <a:latin typeface="Arial" panose="020B0604020202020204" pitchFamily="34" charset="0"/>
              </a:rPr>
              <a:t>With respect to such expressly covered issues, in the absence of a mutual assistance agreement or arrangement on the basis of uniform or reciprocal legislation, the provisions of this Article are to be applied in lieu of otherwise applicable domestic laws governing mutual assistance.</a:t>
            </a:r>
            <a:r>
              <a:rPr lang="sr-Latn-RS" dirty="0">
                <a:effectLst/>
                <a:latin typeface="Arial" panose="020B0604020202020204" pitchFamily="34" charset="0"/>
              </a:rPr>
              <a:t> </a:t>
            </a:r>
            <a:r>
              <a:rPr lang="en-GB" dirty="0">
                <a:effectLst/>
                <a:latin typeface="Arial" panose="020B0604020202020204" pitchFamily="34" charset="0"/>
              </a:rPr>
              <a:t>At the same time, Article 27 does not provide rules for other issues typically dealt with in domestic legislation governing international mutual assistance. For example, there are no provisions dealing with the form and contents of requests, taking of witness testimony in the requested or requesting Parties, the providing of official or business records, transfer of witnesses in custody, or assistance in confiscation matters. </a:t>
            </a:r>
            <a:endParaRPr lang="sr-Latn-RS" dirty="0">
              <a:effectLst/>
              <a:latin typeface="Arial" panose="020B0604020202020204" pitchFamily="34" charset="0"/>
            </a:endParaRPr>
          </a:p>
          <a:p>
            <a:pPr algn="just"/>
            <a:endParaRPr lang="sr-Latn-RS" dirty="0">
              <a:effectLst/>
              <a:latin typeface="Arial" panose="020B0604020202020204" pitchFamily="34" charset="0"/>
            </a:endParaRPr>
          </a:p>
          <a:p>
            <a:pPr algn="just"/>
            <a:r>
              <a:rPr lang="en-US" dirty="0"/>
              <a:t>For example, </a:t>
            </a:r>
            <a:r>
              <a:rPr lang="en-GB" dirty="0">
                <a:effectLst/>
                <a:latin typeface="Arial" panose="020B0604020202020204" pitchFamily="34" charset="0"/>
              </a:rPr>
              <a:t>Paragraph 2 of Article 29 of Budapest Convention sets forth the contents of a request for preservation pursuant to this article. Bearing in mind that this is a provisional measure and that a request will need to be prepared and transmitted rapidly, the information provided will be summary and include only the minimum information required to enable preservation of the data. In addition to specifying the authority that is seeking preservation and the offence for which the measure is sought, the request must provide a summary of the facts, information sufficient to identify the data to be preserved and its location, and a showing that the data is relevant to the investigation or prosecution of the offence concerned and that preservation is necessary. Finally, the requesting Party must undertake to subsequently submit a request for mutual assistance so that it may obtain production of the data. </a:t>
            </a:r>
          </a:p>
          <a:p>
            <a:pPr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19</a:t>
            </a:fld>
            <a:endParaRPr lang="en-US"/>
          </a:p>
        </p:txBody>
      </p:sp>
    </p:spTree>
    <p:extLst>
      <p:ext uri="{BB962C8B-B14F-4D97-AF65-F5344CB8AC3E}">
        <p14:creationId xmlns:p14="http://schemas.microsoft.com/office/powerpoint/2010/main" xmlns="" val="89557082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pPr algn="just"/>
            <a:r>
              <a:rPr lang="en-US" dirty="0"/>
              <a:t>Article 25 of Budapest Convention, Paragraph 4:</a:t>
            </a:r>
          </a:p>
          <a:p>
            <a:pPr algn="just"/>
            <a:endParaRPr lang="en-US" dirty="0"/>
          </a:p>
          <a:p>
            <a:pPr algn="just"/>
            <a:r>
              <a:rPr lang="en-GB" dirty="0"/>
              <a:t>Except as otherwise specifically provided in articles in this chapter, mutual assistance shall be subject to the conditions provided for </a:t>
            </a:r>
            <a:r>
              <a:rPr lang="en-GB" b="1" dirty="0"/>
              <a:t>by the law of the requested Party </a:t>
            </a:r>
            <a:r>
              <a:rPr lang="en-GB" dirty="0"/>
              <a:t>or by applicable mutual assistance treaties, including the grounds on which the requested Party may refuse co-operation. The requested Party shall not exercise the right to refuse mutual assistance in relation to the offences referred to in Articles 2 through 11 solely on the ground that the request concerns an offence which it considers a fiscal offence.</a:t>
            </a:r>
          </a:p>
          <a:p>
            <a:pPr algn="just"/>
            <a:endParaRPr lang="en-GB" dirty="0"/>
          </a:p>
          <a:p>
            <a:pPr algn="just"/>
            <a:r>
              <a:rPr lang="en-GB" dirty="0">
                <a:effectLst/>
                <a:latin typeface="Arial" panose="020B0604020202020204" pitchFamily="34" charset="0"/>
              </a:rPr>
              <a:t>The general principles governing the obligation to provide mutual assistance are set forth in paragraph 1. Co-operation is to be provided "to the widest extent possible." Thus, as in Article 23 ("General principals relating to international co-operation"), mutual assistance is in principle to be extensive, and impediments thereto strictly limited. Second, as in Article 23, the obligation to co-operate applies in principle to both criminal offences related to computer systems and data (i.e. the offences covered by Article 14, paragraph 2, </a:t>
            </a:r>
            <a:r>
              <a:rPr lang="en-GB" dirty="0" err="1">
                <a:effectLst/>
                <a:latin typeface="Arial" panose="020B0604020202020204" pitchFamily="34" charset="0"/>
              </a:rPr>
              <a:t>litterae</a:t>
            </a:r>
            <a:r>
              <a:rPr lang="en-GB" dirty="0">
                <a:effectLst/>
                <a:latin typeface="Arial" panose="020B0604020202020204" pitchFamily="34" charset="0"/>
              </a:rPr>
              <a:t> a-b), and to the collection of evidence in electronic form of a criminal offence. </a:t>
            </a:r>
          </a:p>
          <a:p>
            <a:pPr algn="just"/>
            <a:endParaRPr lang="en-GB" dirty="0">
              <a:effectLst/>
              <a:latin typeface="Arial" panose="020B0604020202020204" pitchFamily="34" charset="0"/>
            </a:endParaRPr>
          </a:p>
          <a:p>
            <a:pPr algn="just"/>
            <a:r>
              <a:rPr lang="en-GB" dirty="0">
                <a:effectLst/>
                <a:latin typeface="Arial" panose="020B0604020202020204" pitchFamily="34" charset="0"/>
              </a:rPr>
              <a:t>It was agreed to impose an obligation to co-operate as to this broad class of crimes because there is the same need for streamlined mechanisms of international co-operation as to both of these categories. However, Articles 34 and 35 permit the Parties to provide for a different scope of application of these measures. 254. </a:t>
            </a:r>
          </a:p>
          <a:p>
            <a:pPr algn="just"/>
            <a:endParaRPr lang="en-GB" dirty="0">
              <a:effectLst/>
              <a:latin typeface="Arial" panose="020B0604020202020204" pitchFamily="34" charset="0"/>
            </a:endParaRPr>
          </a:p>
          <a:p>
            <a:pPr algn="just"/>
            <a:r>
              <a:rPr lang="en-GB" dirty="0">
                <a:effectLst/>
                <a:latin typeface="Arial" panose="020B0604020202020204" pitchFamily="34" charset="0"/>
              </a:rPr>
              <a:t>Other provisions of this Chapter will clarify that the obligation to provide mutual assistance is generally to be carried out pursuant to the terms of applicable mutual legal assistance treaties, laws and arrangements. Under paragraph 2, each Party is required to have a legal basis to carry out the specific forms of co-operation described in the remainder of the Chapter, if its treaties, laws and arrangements do not already contain such provisions. The availability of such mechanisms, particularly those in Articles 29 through 35 (Specific provisions – Titles 1, 2, 3), is vital for effective co-operation in computer related criminal matters.</a:t>
            </a:r>
            <a:endParaRPr lang="en-GB" dirty="0"/>
          </a:p>
          <a:p>
            <a:pPr algn="just"/>
            <a:endParaRPr lang="en-GB" dirty="0"/>
          </a:p>
          <a:p>
            <a:pPr algn="just"/>
            <a:r>
              <a:rPr lang="en-GB" dirty="0">
                <a:effectLst/>
                <a:latin typeface="Arial" panose="020B0604020202020204" pitchFamily="34" charset="0"/>
              </a:rPr>
              <a:t>The general scope of the obligation to co-operate is set forth in Article 23: co-operation is to be extended to all criminal offences related to computer systems and data</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20</a:t>
            </a:fld>
            <a:endParaRPr lang="en-US"/>
          </a:p>
        </p:txBody>
      </p:sp>
    </p:spTree>
    <p:extLst>
      <p:ext uri="{BB962C8B-B14F-4D97-AF65-F5344CB8AC3E}">
        <p14:creationId xmlns:p14="http://schemas.microsoft.com/office/powerpoint/2010/main" xmlns="" val="213603616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just"/>
            <a:r>
              <a:rPr lang="en-US" dirty="0"/>
              <a:t>Graphical representation of the MLA process.</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21</a:t>
            </a:fld>
            <a:endParaRPr lang="en-US"/>
          </a:p>
        </p:txBody>
      </p:sp>
    </p:spTree>
    <p:extLst>
      <p:ext uri="{BB962C8B-B14F-4D97-AF65-F5344CB8AC3E}">
        <p14:creationId xmlns:p14="http://schemas.microsoft.com/office/powerpoint/2010/main" xmlns="" val="82595647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dirty="0">
                <a:effectLst/>
                <a:latin typeface="Arial" panose="020B0604020202020204" pitchFamily="34" charset="0"/>
              </a:rPr>
              <a:t>A "production order" provides a flexible measure which law enforcement can apply in many cases, especially instead of measures that are more intrusive or more onerous. The implementation of such a procedural mechanism will also be beneficial to third party custodians of data, such as ISPs, who are often prepared to assist law enforcement authorities on a voluntary basis by providing data under their control, but who prefer an appropriate legal basis for such assistance, relieving them of any contractual or non-contractual liability. </a:t>
            </a:r>
          </a:p>
          <a:p>
            <a:pPr algn="just"/>
            <a:endParaRPr lang="en-GB" dirty="0">
              <a:effectLst/>
              <a:latin typeface="Arial" panose="020B0604020202020204" pitchFamily="34" charset="0"/>
            </a:endParaRPr>
          </a:p>
          <a:p>
            <a:pPr algn="just"/>
            <a:r>
              <a:rPr lang="en-GB" dirty="0">
                <a:effectLst/>
                <a:latin typeface="Arial" panose="020B0604020202020204" pitchFamily="34" charset="0"/>
              </a:rPr>
              <a:t>The production order refers to computer data or subscriber information that are in the possession or control of a person or a service provider. The measure is applicable only to the extent that the person or service provider maintains such data or information. Some service providers, for example, do not keep records regarding the subscribers to their services. </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22</a:t>
            </a:fld>
            <a:endParaRPr lang="en-US"/>
          </a:p>
        </p:txBody>
      </p:sp>
    </p:spTree>
    <p:extLst>
      <p:ext uri="{BB962C8B-B14F-4D97-AF65-F5344CB8AC3E}">
        <p14:creationId xmlns:p14="http://schemas.microsoft.com/office/powerpoint/2010/main" xmlns="" val="22795994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Session objectives are clearly defined, and delegates should be aware that on the end of the session during the time allocated to the possible questions, objectives should reflect gained knowledge.</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a:t>
            </a:fld>
            <a:endParaRPr lang="en-US"/>
          </a:p>
        </p:txBody>
      </p:sp>
    </p:spTree>
    <p:extLst>
      <p:ext uri="{BB962C8B-B14F-4D97-AF65-F5344CB8AC3E}">
        <p14:creationId xmlns:p14="http://schemas.microsoft.com/office/powerpoint/2010/main" xmlns="" val="399559236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pPr algn="just"/>
            <a:r>
              <a:rPr lang="en-GB" dirty="0">
                <a:effectLst/>
                <a:latin typeface="Arial" panose="020B0604020202020204" pitchFamily="34" charset="0"/>
              </a:rPr>
              <a:t>In the traditional search environment concerning documents or records, a search involves gathering evidence that has been recorded or registered in the past in tangible form, such as ink on paper. The investigators search or inspect such recorded data and seize or physically take away the tangible record. </a:t>
            </a:r>
          </a:p>
          <a:p>
            <a:pPr algn="just"/>
            <a:endParaRPr lang="en-GB" dirty="0">
              <a:effectLst/>
              <a:latin typeface="Arial" panose="020B0604020202020204" pitchFamily="34" charset="0"/>
            </a:endParaRPr>
          </a:p>
          <a:p>
            <a:pPr algn="just"/>
            <a:r>
              <a:rPr lang="en-GB" dirty="0">
                <a:effectLst/>
                <a:latin typeface="Arial" panose="020B0604020202020204" pitchFamily="34" charset="0"/>
              </a:rPr>
              <a:t>The gathering of data takes place during the period of the search and in respect of data that exists at that time. The precondition for obtaining legal authority to undertake a search is the existence of grounds to believe, as prescribed by domestic law and human rights safeguards, that such data exists in a particular location and will afford evidence of a specific criminal offence.</a:t>
            </a:r>
          </a:p>
          <a:p>
            <a:pPr algn="just"/>
            <a:endParaRPr lang="en-GB" dirty="0">
              <a:effectLst/>
              <a:latin typeface="Arial" panose="020B0604020202020204" pitchFamily="34" charset="0"/>
            </a:endParaRPr>
          </a:p>
          <a:p>
            <a:pPr algn="just"/>
            <a:r>
              <a:rPr lang="en-GB" dirty="0">
                <a:effectLst/>
                <a:latin typeface="Arial" panose="020B0604020202020204" pitchFamily="34" charset="0"/>
              </a:rPr>
              <a:t>However, with respect to the search of computer data, additional procedural provisions are necessary in order to ensure that computer data can be obtained in a manner that is equally effective as a search and seizure of a tangible data carrier. There are several reasons for this: first, the data is in intangible form, such as in an electromagnetic form. Second, while the data may be read with the use of computer equipment, it cannot be seized and taken away in the same sense as can a paper record. The physical medium on which the intangible data is stored (e.g., the computer hard-drive or a diskette) must be seized and taken away, or a copy of the data must be made in either tangible form (e.g., computer print-out) or intangible form, on a physical medium (e.g., diskette), before the tangible medium containing the copy can be seized and taken away. In the latter two situations, where such copies of the data are made, a copy of the data remains in the computer system or storage device. Domestic law should provide for a power to make such copies. </a:t>
            </a:r>
          </a:p>
          <a:p>
            <a:pPr algn="just"/>
            <a:endParaRPr lang="en-GB" dirty="0">
              <a:effectLst/>
              <a:latin typeface="Arial" panose="020B0604020202020204" pitchFamily="34" charset="0"/>
            </a:endParaRPr>
          </a:p>
          <a:p>
            <a:pPr algn="just"/>
            <a:r>
              <a:rPr lang="en-GB" dirty="0">
                <a:effectLst/>
                <a:latin typeface="Arial" panose="020B0604020202020204" pitchFamily="34" charset="0"/>
              </a:rPr>
              <a:t>Third, due to the connectivity of computer systems, data may not be stored in the particular computer that is searched, but such data may be readily accessible to that system. It could be stored in an associated data storage device that is connected directly to the computer, or connected to the computer indirectly through communication systems, such as the Internet. </a:t>
            </a:r>
          </a:p>
          <a:p>
            <a:pPr algn="just"/>
            <a:endParaRPr lang="en-GB" dirty="0">
              <a:effectLst/>
              <a:latin typeface="Arial" panose="020B0604020202020204" pitchFamily="34" charset="0"/>
            </a:endParaRPr>
          </a:p>
          <a:p>
            <a:pPr algn="just"/>
            <a:r>
              <a:rPr lang="en-GB" dirty="0">
                <a:effectLst/>
                <a:latin typeface="Arial" panose="020B0604020202020204" pitchFamily="34" charset="0"/>
              </a:rPr>
              <a:t>This may or may not require new laws to permit an extension of the search to where the data is actually stored (or the retrieval of the data from that site to the computer being searched), or the use traditional search powers in a more co-ordinated and expeditious manner at both locations. </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23</a:t>
            </a:fld>
            <a:endParaRPr lang="en-US"/>
          </a:p>
        </p:txBody>
      </p:sp>
    </p:spTree>
    <p:extLst>
      <p:ext uri="{BB962C8B-B14F-4D97-AF65-F5344CB8AC3E}">
        <p14:creationId xmlns:p14="http://schemas.microsoft.com/office/powerpoint/2010/main" xmlns="" val="181110489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err="1"/>
              <a:t>b.</a:t>
            </a:r>
            <a:r>
              <a:rPr lang="en-US" dirty="0"/>
              <a:t>)</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24</a:t>
            </a:fld>
            <a:endParaRPr lang="en-US"/>
          </a:p>
        </p:txBody>
      </p:sp>
    </p:spTree>
    <p:extLst>
      <p:ext uri="{BB962C8B-B14F-4D97-AF65-F5344CB8AC3E}">
        <p14:creationId xmlns:p14="http://schemas.microsoft.com/office/powerpoint/2010/main" xmlns="" val="326313547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Time allocated for delegates questions.</a:t>
            </a:r>
            <a:endParaRPr lang="en-GB" dirty="0"/>
          </a:p>
          <a:p>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25</a:t>
            </a:fld>
            <a:endParaRPr lang="en-US"/>
          </a:p>
        </p:txBody>
      </p:sp>
    </p:spTree>
    <p:extLst>
      <p:ext uri="{BB962C8B-B14F-4D97-AF65-F5344CB8AC3E}">
        <p14:creationId xmlns:p14="http://schemas.microsoft.com/office/powerpoint/2010/main" xmlns="" val="11498743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List of the considerations is presented in the form of questions. Answers depend on country local and international legal framework regarding mutual legal assistance and specific case considerations. They also depend on organization and setup of the competent authorities on the requesting side, both directly involved in the case and on the level of international cooperation. </a:t>
            </a:r>
          </a:p>
          <a:p>
            <a:endParaRPr lang="en-US" dirty="0"/>
          </a:p>
          <a:p>
            <a:r>
              <a:rPr lang="en-US" dirty="0"/>
              <a:t>As a rule of thumb, more specialized and experienced authorities using legal framework adapted to the needs of expedited mutual legal assistance will gain better and faster results.</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26</a:t>
            </a:fld>
            <a:endParaRPr lang="en-US"/>
          </a:p>
        </p:txBody>
      </p:sp>
    </p:spTree>
    <p:extLst>
      <p:ext uri="{BB962C8B-B14F-4D97-AF65-F5344CB8AC3E}">
        <p14:creationId xmlns:p14="http://schemas.microsoft.com/office/powerpoint/2010/main" xmlns="" val="232720082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Some additional considerations on behalf of </a:t>
            </a:r>
            <a:r>
              <a:rPr lang="en-US"/>
              <a:t>requesting side </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27</a:t>
            </a:fld>
            <a:endParaRPr lang="en-US"/>
          </a:p>
        </p:txBody>
      </p:sp>
    </p:spTree>
    <p:extLst>
      <p:ext uri="{BB962C8B-B14F-4D97-AF65-F5344CB8AC3E}">
        <p14:creationId xmlns:p14="http://schemas.microsoft.com/office/powerpoint/2010/main" xmlns="" val="207335155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28</a:t>
            </a:fld>
            <a:endParaRPr lang="en-US"/>
          </a:p>
        </p:txBody>
      </p:sp>
    </p:spTree>
    <p:extLst>
      <p:ext uri="{BB962C8B-B14F-4D97-AF65-F5344CB8AC3E}">
        <p14:creationId xmlns:p14="http://schemas.microsoft.com/office/powerpoint/2010/main" xmlns="" val="78702677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29</a:t>
            </a:fld>
            <a:endParaRPr lang="en-US"/>
          </a:p>
        </p:txBody>
      </p:sp>
    </p:spTree>
    <p:extLst>
      <p:ext uri="{BB962C8B-B14F-4D97-AF65-F5344CB8AC3E}">
        <p14:creationId xmlns:p14="http://schemas.microsoft.com/office/powerpoint/2010/main" xmlns="" val="255378277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Time allocated for delegates questions.</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30</a:t>
            </a:fld>
            <a:endParaRPr lang="en-US"/>
          </a:p>
        </p:txBody>
      </p:sp>
    </p:spTree>
    <p:extLst>
      <p:ext uri="{BB962C8B-B14F-4D97-AF65-F5344CB8AC3E}">
        <p14:creationId xmlns:p14="http://schemas.microsoft.com/office/powerpoint/2010/main" xmlns="" val="376863769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algn="just"/>
            <a:r>
              <a:rPr lang="en-GB" dirty="0">
                <a:effectLst/>
                <a:latin typeface="Arial" panose="020B0604020202020204" pitchFamily="34" charset="0"/>
              </a:rPr>
              <a:t>Expeditious mutual legal assistance (MLA) is one of the most important conditions for effective measures against cybercrime and other offences involving electronic evidence given the transnational and volatile nature of electronic evidence. In practice, however, mutual legal assistance procedures are considered too complex, lengthy and resource intensive, and thus too inefficient. </a:t>
            </a:r>
          </a:p>
          <a:p>
            <a:pPr algn="just"/>
            <a:endParaRPr lang="en-GB" dirty="0">
              <a:effectLst/>
              <a:latin typeface="Arial" panose="020B0604020202020204" pitchFamily="34" charset="0"/>
            </a:endParaRPr>
          </a:p>
          <a:p>
            <a:pPr algn="just"/>
            <a:r>
              <a:rPr lang="en-GB" dirty="0">
                <a:effectLst/>
                <a:latin typeface="Arial" panose="020B0604020202020204" pitchFamily="34" charset="0"/>
              </a:rPr>
              <a:t>The Cybercrime Convention Committee (T-CY), at its 8th Plenary Session (5-6 December 2012), therefore, decided to assess in 2013 the efficiency of some of the international cooperation provisions of Chapter III of the Budapest Convention on Cybercrime. At its 10thPlenary (2-3 December 2013) it decided to extend this assessment to 2014. </a:t>
            </a:r>
          </a:p>
          <a:p>
            <a:pPr algn="just"/>
            <a:endParaRPr lang="en-GB" dirty="0">
              <a:effectLst/>
              <a:latin typeface="Arial" panose="020B0604020202020204" pitchFamily="34" charset="0"/>
            </a:endParaRPr>
          </a:p>
          <a:p>
            <a:pPr algn="just"/>
            <a:r>
              <a:rPr lang="en-GB" dirty="0">
                <a:effectLst/>
                <a:latin typeface="Arial" panose="020B0604020202020204" pitchFamily="34" charset="0"/>
              </a:rPr>
              <a:t>The purpose of assessment was to identify solutions allowing for more “expedited” mutual assistance and to render international cooperation in general more efficient. Article 31 is assessed in the context of the broader international cooperation regime, that is, in connection with Articles 23, 25, 26, 27, 28 and 35 Budapest Convention. </a:t>
            </a:r>
          </a:p>
          <a:p>
            <a:pPr algn="just"/>
            <a:endParaRPr lang="en-GB" dirty="0">
              <a:effectLst/>
              <a:latin typeface="Arial" panose="020B0604020202020204" pitchFamily="34" charset="0"/>
            </a:endParaRPr>
          </a:p>
          <a:p>
            <a:pPr algn="just"/>
            <a:r>
              <a:rPr lang="en-GB" dirty="0">
                <a:effectLst/>
                <a:latin typeface="Arial" panose="020B0604020202020204" pitchFamily="34" charset="0"/>
              </a:rPr>
              <a:t>A questionnaire prepared by the Bureau of the T-CY was circulated to Parties and Observers on 18 February 2013 with a deadline of 10 April 2013.The 9</a:t>
            </a:r>
            <a:r>
              <a:rPr lang="en-GB" baseline="30000" dirty="0">
                <a:effectLst/>
                <a:latin typeface="Arial" panose="020B0604020202020204" pitchFamily="34" charset="0"/>
              </a:rPr>
              <a:t>th</a:t>
            </a:r>
            <a:r>
              <a:rPr lang="en-GB" dirty="0">
                <a:effectLst/>
                <a:latin typeface="Arial" panose="020B0604020202020204" pitchFamily="34" charset="0"/>
              </a:rPr>
              <a:t> Plenary of the T-CY (4-5 June 2013) held a first round of discussions based on the compilation of replies received(see table of replies received), a second round at the 10</a:t>
            </a:r>
            <a:r>
              <a:rPr lang="en-GB" baseline="30000" dirty="0">
                <a:effectLst/>
                <a:latin typeface="Arial" panose="020B0604020202020204" pitchFamily="34" charset="0"/>
              </a:rPr>
              <a:t>th</a:t>
            </a:r>
            <a:r>
              <a:rPr lang="en-GB" dirty="0">
                <a:effectLst/>
                <a:latin typeface="Arial" panose="020B0604020202020204" pitchFamily="34" charset="0"/>
              </a:rPr>
              <a:t> Plenary on 2-3 December 2013and a third round at the 11thPlenary on 17-18 June. Additional replies or comments were received following discussions in these Plenaries. The report was adopted by the 12thPlenary of the T-CY on 2-3 December 2014</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32</a:t>
            </a:fld>
            <a:endParaRPr lang="en-US"/>
          </a:p>
        </p:txBody>
      </p:sp>
    </p:spTree>
    <p:extLst>
      <p:ext uri="{BB962C8B-B14F-4D97-AF65-F5344CB8AC3E}">
        <p14:creationId xmlns:p14="http://schemas.microsoft.com/office/powerpoint/2010/main" xmlns="" val="7969829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algn="just"/>
            <a:r>
              <a:rPr lang="en-GB" dirty="0">
                <a:effectLst/>
                <a:latin typeface="Arial" panose="020B0604020202020204" pitchFamily="34" charset="0"/>
              </a:rPr>
              <a:t>Subscriber information has been singled out inmost replies as being the most often sought type of data. This includes information to identify the user of an IP address (or conversely, information on the IP address used by a specific person) or the owner of an email, social network or VOIP account as well as related technical information on the location, equipment used etc.</a:t>
            </a:r>
          </a:p>
          <a:p>
            <a:pPr algn="just"/>
            <a:endParaRPr lang="en-GB" dirty="0">
              <a:effectLst/>
              <a:latin typeface="Arial" panose="020B0604020202020204" pitchFamily="34" charset="0"/>
            </a:endParaRPr>
          </a:p>
          <a:p>
            <a:pPr algn="just"/>
            <a:r>
              <a:rPr lang="en-GB" dirty="0">
                <a:effectLst/>
                <a:latin typeface="Arial" panose="020B0604020202020204" pitchFamily="34" charset="0"/>
              </a:rPr>
              <a:t>Requests often comprise information on means of payment or billing data. This is followed by requests for traffic data, in particular or P or mobile phone log files. Content data seems to be sought less often. Requests may be for content from emails, social networking accounts and chat messages or similar, or for illegal contents such as child abuse materials.</a:t>
            </a:r>
          </a:p>
          <a:p>
            <a:pPr algn="just"/>
            <a:endParaRPr lang="en-GB" dirty="0">
              <a:effectLst/>
              <a:latin typeface="Arial" panose="020B0604020202020204" pitchFamily="34" charset="0"/>
            </a:endParaRPr>
          </a:p>
          <a:p>
            <a:pPr algn="just"/>
            <a:r>
              <a:rPr lang="en-GB" dirty="0">
                <a:effectLst/>
                <a:latin typeface="Arial" panose="020B0604020202020204" pitchFamily="34" charset="0"/>
              </a:rPr>
              <a:t>Fraud and other financial crimes are referred to in almost all replies. These include all variations, ranging from credit card fraud, online payment fraud, auction fraud, phishing and other types of computer-related forgery and fraud related to traditional crimes such as breach of trust, bribery, tax evasion, money laundering and similar. Violent and serious crimes are offences motivating requests for data in many States. These may include murder, assault, smuggling of persons, trafficking in human beings, drug trafficking, money laundering, terrorism and the financing of terrorism, extortion and, in particular, child pornography and other forms of sexual exploitation and abuse of children. Offences against computer systems (illegal access, illegal interception, dissemination of malware, data interference) are also referred to in many replies.</a:t>
            </a:r>
          </a:p>
          <a:p>
            <a:pPr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33</a:t>
            </a:fld>
            <a:endParaRPr lang="en-US"/>
          </a:p>
        </p:txBody>
      </p:sp>
    </p:spTree>
    <p:extLst>
      <p:ext uri="{BB962C8B-B14F-4D97-AF65-F5344CB8AC3E}">
        <p14:creationId xmlns:p14="http://schemas.microsoft.com/office/powerpoint/2010/main" xmlns="" val="12851378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en-GB" dirty="0"/>
              <a:t>A mutual legal assistance treaty (MLAT) is an agreement between two or more countries for the purpose of gathering and exchanging information in an effort to enforce public or criminal laws. </a:t>
            </a:r>
            <a:r>
              <a:rPr lang="en-US" dirty="0"/>
              <a:t>Basic level for mutual legal assistance is represented by treaties. There is number of different ones starting with bilateral (between two countries), multilateral (between three or more countries) or international (between significant number of countries, possibly inter-continental).</a:t>
            </a:r>
            <a:endParaRPr lang="en-GB" dirty="0"/>
          </a:p>
          <a:p>
            <a:pPr algn="just"/>
            <a:endParaRPr lang="en-GB" dirty="0"/>
          </a:p>
          <a:p>
            <a:pPr algn="just"/>
            <a:r>
              <a:rPr lang="en-GB" dirty="0"/>
              <a:t>Modern states have developed mechanisms for requesting and obtaining evidence for criminal investigations and prosecutions. When evidence or other forms of legal assistance, such as witness statements or the service of documents, are needed from a foreign sovereign, states may attempt to cooperate informally through their respective police agencies or, alternatively, resort to what is typically referred to as requests for “mutual legal assistance." </a:t>
            </a:r>
          </a:p>
          <a:p>
            <a:pPr algn="just"/>
            <a:endParaRPr lang="en-GB" dirty="0"/>
          </a:p>
          <a:p>
            <a:pPr algn="just"/>
            <a:r>
              <a:rPr lang="en-GB" dirty="0"/>
              <a:t>The practice of mutual legal assistance developed from the comity-based system of letters rogatory, though it is now far more common for states to make mutual legal assistance requests directly to the designated Central Authority within each state. In contemporary practice, such requests may still be made on the basis of reciprocity but may also be made pursuant to bilateral and multilateral treaties that obligate countries to provide assistance. </a:t>
            </a:r>
          </a:p>
          <a:p>
            <a:pPr algn="just"/>
            <a:endParaRPr lang="en-US" dirty="0"/>
          </a:p>
          <a:p>
            <a:pPr algn="just"/>
            <a:r>
              <a:rPr lang="en-US" dirty="0"/>
              <a:t>Such treaties have reasons for its empowerment mainly in that general International law principles are not forceable and that countries signing them need more solid ground for criminal cooperation. Advantages and disadvantages are clearly presented in the slide.</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a:t>
            </a:fld>
            <a:endParaRPr lang="en-US"/>
          </a:p>
        </p:txBody>
      </p:sp>
    </p:spTree>
    <p:extLst>
      <p:ext uri="{BB962C8B-B14F-4D97-AF65-F5344CB8AC3E}">
        <p14:creationId xmlns:p14="http://schemas.microsoft.com/office/powerpoint/2010/main" xmlns="" val="239769224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dirty="0">
                <a:effectLst/>
                <a:latin typeface="Arial" panose="020B0604020202020204" pitchFamily="34" charset="0"/>
              </a:rPr>
              <a:t>MLA is increasingly decentralised and requests are sent or received directly between relevant judicial authorities and not only via central authorities. Central authorities are usually not executing requests themselves. Multiple offices may be involved in the sending or receiving of requests and in particular the execution of requests. </a:t>
            </a:r>
          </a:p>
          <a:p>
            <a:pPr algn="just"/>
            <a:endParaRPr lang="en-GB" dirty="0">
              <a:effectLst/>
              <a:latin typeface="Arial" panose="020B0604020202020204" pitchFamily="34" charset="0"/>
            </a:endParaRPr>
          </a:p>
          <a:p>
            <a:pPr algn="just"/>
            <a:r>
              <a:rPr lang="en-GB" dirty="0">
                <a:effectLst/>
                <a:latin typeface="Arial" panose="020B0604020202020204" pitchFamily="34" charset="0"/>
              </a:rPr>
              <a:t>Replies suggest that MLA is considered too complex, lengthy and resource-intensive to obtain electronic evidence, and thus often not pursued. Law enforcement authorities tend to attempt to obtain information through police-to-police cooperation to avoid MLA, even though the information thus obtained in most cases cannot be used in criminal proceedings. Frequently, authorities contact foreign (in particular USA-based) service providers directly to obtain subscriber or traffic data. Often investigations are abandoned.</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34</a:t>
            </a:fld>
            <a:endParaRPr lang="en-US"/>
          </a:p>
        </p:txBody>
      </p:sp>
    </p:spTree>
    <p:extLst>
      <p:ext uri="{BB962C8B-B14F-4D97-AF65-F5344CB8AC3E}">
        <p14:creationId xmlns:p14="http://schemas.microsoft.com/office/powerpoint/2010/main" xmlns="" val="361628296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algn="just"/>
            <a:r>
              <a:rPr lang="en-GB" dirty="0">
                <a:effectLst/>
                <a:latin typeface="Arial" panose="020B0604020202020204" pitchFamily="34" charset="0"/>
              </a:rPr>
              <a:t>With respect to the possibility to contact holders of data (physical or legal persons such as Internet service providers) in foreign jurisdictions directly to obtain stored data, a few States consider this not allowed under their domestic law, while in most others this is not regulated or is allowed. In practice, the prosecution or police services of many States contact foreign service providers directly.</a:t>
            </a:r>
          </a:p>
          <a:p>
            <a:pPr algn="just"/>
            <a:endParaRPr lang="en-GB" dirty="0">
              <a:effectLst/>
              <a:latin typeface="Arial" panose="020B0604020202020204" pitchFamily="34" charset="0"/>
            </a:endParaRPr>
          </a:p>
          <a:p>
            <a:pPr algn="just"/>
            <a:r>
              <a:rPr lang="en-GB" dirty="0">
                <a:effectLst/>
                <a:latin typeface="Arial" panose="020B0604020202020204" pitchFamily="34" charset="0"/>
              </a:rPr>
              <a:t>Where these have a legal representation in the territory of the requesting authority, requests may take the form of a domestic production order even if the data is physically stored abroad. In some instances, law enforcement authorities have agreements with foreign service providers. Foreign service providers may respond positively to a request under certain conditions. For example: </a:t>
            </a:r>
          </a:p>
          <a:p>
            <a:pPr marL="171450" indent="-171450" algn="just">
              <a:buFont typeface="Arial" panose="020B0604020202020204" pitchFamily="34" charset="0"/>
              <a:buChar char="•"/>
            </a:pPr>
            <a:r>
              <a:rPr lang="en-GB" dirty="0">
                <a:effectLst/>
                <a:latin typeface="Arial" panose="020B0604020202020204" pitchFamily="34" charset="0"/>
              </a:rPr>
              <a:t>Disclosure of data must be allowed under the domestic law of the service provider(US providers are allowed to disclose traffic or subscriber data but not content data) as otherwise administrative or criminal sanctions may apply.</a:t>
            </a:r>
          </a:p>
          <a:p>
            <a:pPr marL="171450" indent="-171450" algn="just">
              <a:buFont typeface="Arial" panose="020B0604020202020204" pitchFamily="34" charset="0"/>
              <a:buChar char="•"/>
            </a:pPr>
            <a:r>
              <a:rPr lang="en-GB" dirty="0">
                <a:effectLst/>
                <a:latin typeface="Arial" panose="020B0604020202020204" pitchFamily="34" charset="0"/>
              </a:rPr>
              <a:t>The request must be lawful (e.g. production order).</a:t>
            </a:r>
          </a:p>
          <a:p>
            <a:pPr marL="171450" indent="-171450" algn="just">
              <a:buFont typeface="Arial" panose="020B0604020202020204" pitchFamily="34" charset="0"/>
              <a:buChar char="•"/>
            </a:pPr>
            <a:r>
              <a:rPr lang="en-GB" dirty="0">
                <a:effectLst/>
                <a:latin typeface="Arial" panose="020B0604020202020204" pitchFamily="34" charset="0"/>
              </a:rPr>
              <a:t>However, increasingly, providers may require that the request relate to the jurisdiction of the requesting authority (for example, relate to persons or IP addresses in the territory of the requesting authority).</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35</a:t>
            </a:fld>
            <a:endParaRPr lang="en-US"/>
          </a:p>
        </p:txBody>
      </p:sp>
    </p:spTree>
    <p:extLst>
      <p:ext uri="{BB962C8B-B14F-4D97-AF65-F5344CB8AC3E}">
        <p14:creationId xmlns:p14="http://schemas.microsoft.com/office/powerpoint/2010/main" xmlns="" val="194470867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US" dirty="0"/>
              <a:t>T-CY Assessment Report </a:t>
            </a:r>
            <a:r>
              <a:rPr lang="en-GB" dirty="0">
                <a:effectLst/>
                <a:latin typeface="Arial" panose="020B0604020202020204" pitchFamily="34" charset="0"/>
              </a:rPr>
              <a:t>recommendations point at actions to be taken by Parties domestically and/or </a:t>
            </a:r>
            <a:r>
              <a:rPr lang="en-GB" dirty="0" err="1">
                <a:effectLst/>
                <a:latin typeface="Arial" panose="020B0604020202020204" pitchFamily="34" charset="0"/>
              </a:rPr>
              <a:t>theT</a:t>
            </a:r>
            <a:r>
              <a:rPr lang="en-GB" dirty="0">
                <a:effectLst/>
                <a:latin typeface="Arial" panose="020B0604020202020204" pitchFamily="34" charset="0"/>
              </a:rPr>
              <a:t>-CY and capacity building programmes. </a:t>
            </a:r>
          </a:p>
          <a:p>
            <a:pPr algn="just"/>
            <a:endParaRPr lang="en-GB" dirty="0">
              <a:effectLst/>
              <a:latin typeface="Arial" panose="020B0604020202020204" pitchFamily="34" charset="0"/>
            </a:endParaRPr>
          </a:p>
          <a:p>
            <a:pPr algn="just"/>
            <a:r>
              <a:rPr lang="en-GB" dirty="0">
                <a:effectLst/>
                <a:latin typeface="Arial" panose="020B0604020202020204" pitchFamily="34" charset="0"/>
              </a:rPr>
              <a:t>Some recommendations may need to be addressed through an Additional Protocol. However, the present report and its recommendations shall not pre-empt a decision on the preparation of a Protocol.</a:t>
            </a:r>
          </a:p>
          <a:p>
            <a:pPr algn="just"/>
            <a:endParaRPr lang="en-GB" dirty="0">
              <a:effectLst/>
              <a:latin typeface="Arial" panose="020B0604020202020204" pitchFamily="34" charset="0"/>
            </a:endParaRPr>
          </a:p>
          <a:p>
            <a:pPr algn="just"/>
            <a:r>
              <a:rPr lang="en-GB" dirty="0">
                <a:effectLst/>
                <a:latin typeface="Arial" panose="020B0604020202020204" pitchFamily="34" charset="0"/>
              </a:rPr>
              <a:t>Recommendations are divided in four groups:</a:t>
            </a:r>
          </a:p>
          <a:p>
            <a:pPr marL="171450" indent="-171450" algn="just">
              <a:buFont typeface="Arial" panose="020B0604020202020204" pitchFamily="34" charset="0"/>
              <a:buChar char="•"/>
            </a:pPr>
            <a:r>
              <a:rPr lang="en-GB" dirty="0">
                <a:effectLst/>
                <a:latin typeface="Arial" panose="020B0604020202020204" pitchFamily="34" charset="0"/>
              </a:rPr>
              <a:t>Recommendations falling primarily under the responsibility of domestic authorities</a:t>
            </a:r>
          </a:p>
          <a:p>
            <a:pPr marL="171450" indent="-171450" algn="just">
              <a:buFont typeface="Arial" panose="020B0604020202020204" pitchFamily="34" charset="0"/>
              <a:buChar char="•"/>
            </a:pPr>
            <a:r>
              <a:rPr lang="en-GB" dirty="0">
                <a:effectLst/>
                <a:latin typeface="Arial" panose="020B0604020202020204" pitchFamily="34" charset="0"/>
              </a:rPr>
              <a:t>Recommendations falling primarily under the responsibility of the T-CY</a:t>
            </a:r>
          </a:p>
          <a:p>
            <a:pPr marL="171450" indent="-171450" algn="just">
              <a:buFont typeface="Arial" panose="020B0604020202020204" pitchFamily="34" charset="0"/>
              <a:buChar char="•"/>
            </a:pPr>
            <a:r>
              <a:rPr lang="en-GB" dirty="0">
                <a:effectLst/>
                <a:latin typeface="Arial" panose="020B0604020202020204" pitchFamily="34" charset="0"/>
              </a:rPr>
              <a:t>Recommendations falling primarily under the responsibility of Council of Europe capacity building projects</a:t>
            </a:r>
          </a:p>
          <a:p>
            <a:pPr marL="171450" indent="-171450" algn="just">
              <a:buFont typeface="Arial" panose="020B0604020202020204" pitchFamily="34" charset="0"/>
              <a:buChar char="•"/>
            </a:pPr>
            <a:r>
              <a:rPr lang="en-GB" dirty="0">
                <a:effectLst/>
                <a:latin typeface="Arial" panose="020B0604020202020204" pitchFamily="34" charset="0"/>
              </a:rPr>
              <a:t>Recommendations that may need to be addressed through an Additional Protocol to the Budapest Convention on Cybercrime</a:t>
            </a:r>
          </a:p>
          <a:p>
            <a:pPr marL="171450" indent="-171450" algn="just">
              <a:buFont typeface="Arial" panose="020B0604020202020204" pitchFamily="34" charset="0"/>
              <a:buChar char="•"/>
            </a:pPr>
            <a:endParaRPr lang="en-GB" dirty="0">
              <a:effectLst/>
              <a:latin typeface="Arial" panose="020B0604020202020204" pitchFamily="34" charset="0"/>
            </a:endParaRPr>
          </a:p>
          <a:p>
            <a:pPr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36</a:t>
            </a:fld>
            <a:endParaRPr lang="en-US"/>
          </a:p>
        </p:txBody>
      </p:sp>
    </p:spTree>
    <p:extLst>
      <p:ext uri="{BB962C8B-B14F-4D97-AF65-F5344CB8AC3E}">
        <p14:creationId xmlns:p14="http://schemas.microsoft.com/office/powerpoint/2010/main" xmlns="" val="403992360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37</a:t>
            </a:fld>
            <a:endParaRPr lang="en-US"/>
          </a:p>
        </p:txBody>
      </p:sp>
    </p:spTree>
    <p:extLst>
      <p:ext uri="{BB962C8B-B14F-4D97-AF65-F5344CB8AC3E}">
        <p14:creationId xmlns:p14="http://schemas.microsoft.com/office/powerpoint/2010/main" xmlns="" val="385767951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Number of solutions is at the disposal for delegates. Following slides will present where to find them in real time during the lesson presentation. If delegates have at disposal computers, they should be encouraged to active/follow some of the links.</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38</a:t>
            </a:fld>
            <a:endParaRPr lang="en-US"/>
          </a:p>
        </p:txBody>
      </p:sp>
    </p:spTree>
    <p:extLst>
      <p:ext uri="{BB962C8B-B14F-4D97-AF65-F5344CB8AC3E}">
        <p14:creationId xmlns:p14="http://schemas.microsoft.com/office/powerpoint/2010/main" xmlns="" val="187533524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a.)</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39</a:t>
            </a:fld>
            <a:endParaRPr lang="en-US"/>
          </a:p>
        </p:txBody>
      </p:sp>
    </p:spTree>
    <p:extLst>
      <p:ext uri="{BB962C8B-B14F-4D97-AF65-F5344CB8AC3E}">
        <p14:creationId xmlns:p14="http://schemas.microsoft.com/office/powerpoint/2010/main" xmlns="" val="285865019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40</a:t>
            </a:fld>
            <a:endParaRPr lang="en-US"/>
          </a:p>
        </p:txBody>
      </p:sp>
    </p:spTree>
    <p:extLst>
      <p:ext uri="{BB962C8B-B14F-4D97-AF65-F5344CB8AC3E}">
        <p14:creationId xmlns:p14="http://schemas.microsoft.com/office/powerpoint/2010/main" xmlns="" val="120383580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41</a:t>
            </a:fld>
            <a:endParaRPr lang="en-US"/>
          </a:p>
        </p:txBody>
      </p:sp>
    </p:spTree>
    <p:extLst>
      <p:ext uri="{BB962C8B-B14F-4D97-AF65-F5344CB8AC3E}">
        <p14:creationId xmlns:p14="http://schemas.microsoft.com/office/powerpoint/2010/main" xmlns="" val="263568058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42</a:t>
            </a:fld>
            <a:endParaRPr lang="en-US"/>
          </a:p>
        </p:txBody>
      </p:sp>
    </p:spTree>
    <p:extLst>
      <p:ext uri="{BB962C8B-B14F-4D97-AF65-F5344CB8AC3E}">
        <p14:creationId xmlns:p14="http://schemas.microsoft.com/office/powerpoint/2010/main" xmlns="" val="242221864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43</a:t>
            </a:fld>
            <a:endParaRPr lang="en-US"/>
          </a:p>
        </p:txBody>
      </p:sp>
    </p:spTree>
    <p:extLst>
      <p:ext uri="{BB962C8B-B14F-4D97-AF65-F5344CB8AC3E}">
        <p14:creationId xmlns:p14="http://schemas.microsoft.com/office/powerpoint/2010/main" xmlns="" val="10833747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algn="just"/>
            <a:r>
              <a:rPr lang="en-GB" dirty="0"/>
              <a:t>International conventions are treaties or agreements between countries. "International convention" is often used interchangeably with terms like "international treaty," "international agreement," "compact," or "contract between states." </a:t>
            </a:r>
          </a:p>
          <a:p>
            <a:pPr algn="just"/>
            <a:endParaRPr lang="en-GB" dirty="0"/>
          </a:p>
          <a:p>
            <a:pPr algn="just"/>
            <a:r>
              <a:rPr lang="en-GB" dirty="0"/>
              <a:t>Conventions may be of a general or specific nature and between two or multiple states.  Conventions between two states are called bilateral treaties; conventions between a small number of states (but more than two) are called plurilateral treaties; conventions between a large number of states are called multilateral treaties.</a:t>
            </a:r>
          </a:p>
          <a:p>
            <a:pPr algn="just"/>
            <a:endParaRPr lang="en-GB" dirty="0"/>
          </a:p>
          <a:p>
            <a:pPr algn="just"/>
            <a:r>
              <a:rPr lang="en-GB" dirty="0">
                <a:effectLst/>
                <a:latin typeface="Arial" panose="020B0604020202020204" pitchFamily="34" charset="0"/>
              </a:rPr>
              <a:t>In 1953 the Committee of Ministers of the Council of Europe instructed the Secretary General to convene a Committee of Governmental Experts to examine the possibility of establishing certain principles of extradition to be embodied in a European Convention on Extradition.</a:t>
            </a:r>
          </a:p>
          <a:p>
            <a:pPr algn="just"/>
            <a:endParaRPr lang="en-GB" dirty="0">
              <a:effectLst/>
              <a:latin typeface="Arial" panose="020B0604020202020204" pitchFamily="34" charset="0"/>
            </a:endParaRPr>
          </a:p>
          <a:p>
            <a:pPr algn="just"/>
            <a:r>
              <a:rPr lang="en-GB" dirty="0">
                <a:effectLst/>
                <a:latin typeface="Arial" panose="020B0604020202020204" pitchFamily="34" charset="0"/>
              </a:rPr>
              <a:t>The Convention drafted by the experts deals with such matters as letters rogatory for the examination of witnesses or experts, service of official documents and judicial verdicts, summoning of witnesses, experts, or persons in custody and transmission of information from judicial records.</a:t>
            </a:r>
          </a:p>
          <a:p>
            <a:pPr algn="just"/>
            <a:endParaRPr lang="en-GB" dirty="0">
              <a:effectLst/>
              <a:latin typeface="Arial" panose="020B0604020202020204" pitchFamily="34" charset="0"/>
            </a:endParaRPr>
          </a:p>
          <a:p>
            <a:pPr algn="just"/>
            <a:r>
              <a:rPr lang="en-GB" dirty="0">
                <a:effectLst/>
                <a:latin typeface="Arial" panose="020B0604020202020204" pitchFamily="34" charset="0"/>
              </a:rPr>
              <a:t>A number of guiding principles were laid down for mutual assistance in criminal matters. It was decided that such assistance should be independent of extradition in that it should be granted even in cases where extradition was refused. For example, it was agreed that assistance should be granted in the case of minor offences and that as a general rule the offence need not be an offence under the law of both countries. In the case of letters rogatory for search and seizure, however, the Contracting Parties could derogate from these rules under Article 5 of the Convention.</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6</a:t>
            </a:fld>
            <a:endParaRPr lang="en-US"/>
          </a:p>
        </p:txBody>
      </p:sp>
    </p:spTree>
    <p:extLst>
      <p:ext uri="{BB962C8B-B14F-4D97-AF65-F5344CB8AC3E}">
        <p14:creationId xmlns:p14="http://schemas.microsoft.com/office/powerpoint/2010/main" xmlns="" val="283173285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Facebook online law enforcement page for submission of requests for data preservation and partial disclosure.</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44</a:t>
            </a:fld>
            <a:endParaRPr lang="en-US"/>
          </a:p>
        </p:txBody>
      </p:sp>
    </p:spTree>
    <p:extLst>
      <p:ext uri="{BB962C8B-B14F-4D97-AF65-F5344CB8AC3E}">
        <p14:creationId xmlns:p14="http://schemas.microsoft.com/office/powerpoint/2010/main" xmlns="" val="51535312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45</a:t>
            </a:fld>
            <a:endParaRPr lang="en-US"/>
          </a:p>
        </p:txBody>
      </p:sp>
    </p:spTree>
    <p:extLst>
      <p:ext uri="{BB962C8B-B14F-4D97-AF65-F5344CB8AC3E}">
        <p14:creationId xmlns:p14="http://schemas.microsoft.com/office/powerpoint/2010/main" xmlns="" val="117157574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Example of the part of the list of Council of Europe 24/7 Contact Points list.</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46</a:t>
            </a:fld>
            <a:endParaRPr lang="en-US"/>
          </a:p>
        </p:txBody>
      </p:sp>
    </p:spTree>
    <p:extLst>
      <p:ext uri="{BB962C8B-B14F-4D97-AF65-F5344CB8AC3E}">
        <p14:creationId xmlns:p14="http://schemas.microsoft.com/office/powerpoint/2010/main" xmlns="" val="56371698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Time allocated for delegates questions.</a:t>
            </a:r>
            <a:endParaRPr lang="en-GB" dirty="0"/>
          </a:p>
          <a:p>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47</a:t>
            </a:fld>
            <a:endParaRPr lang="en-US"/>
          </a:p>
        </p:txBody>
      </p:sp>
    </p:spTree>
    <p:extLst>
      <p:ext uri="{BB962C8B-B14F-4D97-AF65-F5344CB8AC3E}">
        <p14:creationId xmlns:p14="http://schemas.microsoft.com/office/powerpoint/2010/main" xmlns="" val="112327557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Summary of previously presented slides. Delegates should participate in short discussion about it.</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49</a:t>
            </a:fld>
            <a:endParaRPr lang="en-US"/>
          </a:p>
        </p:txBody>
      </p:sp>
    </p:spTree>
    <p:extLst>
      <p:ext uri="{BB962C8B-B14F-4D97-AF65-F5344CB8AC3E}">
        <p14:creationId xmlns:p14="http://schemas.microsoft.com/office/powerpoint/2010/main" xmlns="" val="154195836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Final questions.</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50</a:t>
            </a:fld>
            <a:endParaRPr lang="en-US"/>
          </a:p>
        </p:txBody>
      </p:sp>
    </p:spTree>
    <p:extLst>
      <p:ext uri="{BB962C8B-B14F-4D97-AF65-F5344CB8AC3E}">
        <p14:creationId xmlns:p14="http://schemas.microsoft.com/office/powerpoint/2010/main" xmlns="" val="5746998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pPr algn="just"/>
            <a:r>
              <a:rPr lang="en-GB" dirty="0">
                <a:effectLst/>
                <a:latin typeface="Arial" panose="020B0604020202020204" pitchFamily="34" charset="0"/>
              </a:rPr>
              <a:t>The revolution in information technologies has changed society fundamentally and will probably continue to do so in the foreseeable future. Many tasks have become easier to handle. Where originally only some specific sectors of society had rationalised their working procedures with the help of information technology, now hardly any sector of society has remained unaffected. Information technology has in one way or the other pervaded almost every aspect of human activities. </a:t>
            </a:r>
          </a:p>
          <a:p>
            <a:pPr algn="just"/>
            <a:endParaRPr lang="en-GB" dirty="0">
              <a:effectLst/>
              <a:latin typeface="Arial" panose="020B0604020202020204" pitchFamily="34" charset="0"/>
            </a:endParaRPr>
          </a:p>
          <a:p>
            <a:pPr algn="just"/>
            <a:r>
              <a:rPr lang="en-GB" dirty="0">
                <a:effectLst/>
                <a:latin typeface="Arial" panose="020B0604020202020204" pitchFamily="34" charset="0"/>
              </a:rPr>
              <a:t>These developments have given rise to an unprecedented economic and social changes, but they also have a dark side: the emergence of new types of crime as well as the commission of traditional crimes by means of new technologies. Moreover, the consequences of criminal behaviour can be more far-reaching than before because they are not restricted by geographical limitations or national boundaries. The recent spread of detrimental computer viruses all over the world has provided proof of this reality. </a:t>
            </a:r>
          </a:p>
          <a:p>
            <a:pPr algn="just"/>
            <a:endParaRPr lang="en-GB" dirty="0">
              <a:effectLst/>
              <a:latin typeface="Arial" panose="020B0604020202020204" pitchFamily="34" charset="0"/>
            </a:endParaRPr>
          </a:p>
          <a:p>
            <a:pPr algn="just"/>
            <a:r>
              <a:rPr lang="en-GB" dirty="0">
                <a:effectLst/>
                <a:latin typeface="Arial" panose="020B0604020202020204" pitchFamily="34" charset="0"/>
              </a:rPr>
              <a:t>The criminal law must therefore keep abreast of these technological developments which offer highly sophisticated opportunities for misusing facilities of the cyber-space and causing damage to legitimate interests. Given the cross-border nature of information networks, a concerted international effort is needed to deal with such misuse. Whilst Recommendation No. (89) 9 resulted in the approximation of national concepts regarding certain forms of computer misuse, only a binding international instrument can ensure the necessary efficiency in the fight against these new phenomena. In the framework of such an instrument, in addition to measures of international co-operation, questions of substantive and procedural law, as well as matters that are closely connected with the use of information technology, should be addressed.</a:t>
            </a:r>
          </a:p>
          <a:p>
            <a:pPr algn="just"/>
            <a:endParaRPr lang="en-GB" dirty="0">
              <a:effectLst/>
              <a:latin typeface="Arial" panose="020B0604020202020204" pitchFamily="34" charset="0"/>
            </a:endParaRPr>
          </a:p>
          <a:p>
            <a:pPr algn="just"/>
            <a:r>
              <a:rPr lang="en-GB" dirty="0">
                <a:effectLst/>
                <a:latin typeface="Arial" panose="020B0604020202020204" pitchFamily="34" charset="0"/>
              </a:rPr>
              <a:t>The Convention aims principally at (1) harmonising the domestic criminal substantive law elements of offences and connected provisions in the area of cyber-crime (2) providing for domestic criminal procedural law powers necessary for the investigation and prosecution of such offences as well as other offences committed by means of a computer system or evidence in relation to which is in electronic form (3) setting up a fast and effective regime of international co-operation. </a:t>
            </a:r>
          </a:p>
          <a:p>
            <a:pPr algn="just"/>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7</a:t>
            </a:fld>
            <a:endParaRPr lang="en-US"/>
          </a:p>
        </p:txBody>
      </p:sp>
    </p:spTree>
    <p:extLst>
      <p:ext uri="{BB962C8B-B14F-4D97-AF65-F5344CB8AC3E}">
        <p14:creationId xmlns:p14="http://schemas.microsoft.com/office/powerpoint/2010/main" xmlns="" val="29424885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pPr algn="just"/>
            <a:r>
              <a:rPr lang="en-GB" dirty="0">
                <a:effectLst/>
                <a:latin typeface="Arial" panose="020B0604020202020204" pitchFamily="34" charset="0"/>
              </a:rPr>
              <a:t>Paragraph 2 of Article 27 requires the establishment of a central authority or authorities responsible for sending and answering requests for assistance. The institution of central authorities is a common feature of modern instruments dealing with mutual assistance in criminal matters, and it is particularly helpful in ensuring the kind of rapid reaction that is so useful in </a:t>
            </a:r>
            <a:r>
              <a:rPr lang="en-GB" dirty="0" err="1">
                <a:effectLst/>
                <a:latin typeface="Arial" panose="020B0604020202020204" pitchFamily="34" charset="0"/>
              </a:rPr>
              <a:t>combatingcomputer</a:t>
            </a:r>
            <a:r>
              <a:rPr lang="en-GB" dirty="0">
                <a:effectLst/>
                <a:latin typeface="Arial" panose="020B0604020202020204" pitchFamily="34" charset="0"/>
              </a:rPr>
              <a:t>- or computer-related crime. Initially, direct transmission between such authorities is speedier and more efficient than transmission through diplomatic channels. In addition, the establishment of an active central authority serves an important function in ensuring that both incoming and outgoing requests are diligently pursued, that advice is provided to foreign law enforcement partners on how best to satisfy legal requirements in the requested Party, and that particularly urgent or sensitive requests are dealt with properly. </a:t>
            </a:r>
          </a:p>
          <a:p>
            <a:pPr algn="just"/>
            <a:endParaRPr lang="en-GB" dirty="0">
              <a:effectLst/>
              <a:latin typeface="Arial" panose="020B0604020202020204" pitchFamily="34" charset="0"/>
            </a:endParaRPr>
          </a:p>
          <a:p>
            <a:pPr algn="just"/>
            <a:r>
              <a:rPr lang="en-GB" dirty="0">
                <a:effectLst/>
                <a:latin typeface="Arial" panose="020B0604020202020204" pitchFamily="34" charset="0"/>
              </a:rPr>
              <a:t>Also, Article 27 obliges the Parties to apply certain mutual assistance procedures and conditions where there is no mutual assistance treaty or arrangement on the basis of uniform or reciprocal legislation in force between the requesting and requested Parties. The article thus reinforces the general principle that mutual assistance should be carried out through application of relevant treaties and similar arrangements for mutual assistance. The drafters rejected the creation of a separate general regime of mutual assistance in this Convention that would be applied in lieu of other applicable instruments and arrangements, agreeing instead that it would be more practical to rely on existing MLAT regimes as a general matter, thereby permitting mutual assistance practitioners to use the instruments and arrangements they are the most familiar with and avoiding confusion that may result from the establishment of competing regimes. </a:t>
            </a:r>
            <a:r>
              <a:rPr lang="en-GB" b="1" dirty="0">
                <a:effectLst/>
                <a:latin typeface="Arial" panose="020B0604020202020204" pitchFamily="34" charset="0"/>
              </a:rPr>
              <a:t>As previously stated, only with respect to mechanisms particularly necessary for rapid effective co-operation in computer related criminal matters, such as those in Articles 29-35 (Specific provisions – Title 1, 2, 3), is each Party required to establish a legal basis to enable the carrying out of such forms of co-operation if its current mutual assistance treaties, arrangements or laws do not already do so.</a:t>
            </a:r>
          </a:p>
          <a:p>
            <a:pPr algn="just"/>
            <a:endParaRPr lang="en-GB" dirty="0">
              <a:effectLst/>
              <a:latin typeface="Arial" panose="020B0604020202020204" pitchFamily="34" charset="0"/>
            </a:endParaRPr>
          </a:p>
          <a:p>
            <a:pPr algn="just"/>
            <a:r>
              <a:rPr lang="en-GB" dirty="0">
                <a:effectLst/>
                <a:latin typeface="Arial" panose="020B0604020202020204" pitchFamily="34" charset="0"/>
              </a:rPr>
              <a:t>Paragraph 5 of Article 25 is essentially a definition of dual criminality for purposes of mutual assistance under this Chapter. Where the requested Party is permitted to require dual criminality as a condition to the providing of assistance (for example, where a requested Party has reserved its right to require dual criminality with respect to the preservation of data under Article 29, paragraph 4 "Expedited preservation of stored computer data"), dual criminality shall be deemed present if the conduct underlying the offence for which assistance is sought is also a criminal offence under the requested Party’s laws, even if its laws place the offence within a different category of offence or use different terminology in denominating the offence. This provision was believed necessary in order to ensure that requested Parties do not adopt too rigid a test when applying dual criminality. Given differences in national legal systems, variations in terminology and categorisation of criminal conduct are bound to arise. If the conduct constitutes a criminal violation under both systems, such technical differences should not impede assistance. Rather, in matters in </a:t>
            </a:r>
            <a:r>
              <a:rPr lang="en-GB" dirty="0" err="1">
                <a:effectLst/>
                <a:latin typeface="Arial" panose="020B0604020202020204" pitchFamily="34" charset="0"/>
              </a:rPr>
              <a:t>whicht</a:t>
            </a:r>
            <a:r>
              <a:rPr lang="en-GB" dirty="0">
                <a:effectLst/>
                <a:latin typeface="Arial" panose="020B0604020202020204" pitchFamily="34" charset="0"/>
              </a:rPr>
              <a:t> he dual criminality standard is applicable, it should be applied in a flexible manner that will facilitate the granting of assistance.</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8</a:t>
            </a:fld>
            <a:endParaRPr lang="en-US"/>
          </a:p>
        </p:txBody>
      </p:sp>
    </p:spTree>
    <p:extLst>
      <p:ext uri="{BB962C8B-B14F-4D97-AF65-F5344CB8AC3E}">
        <p14:creationId xmlns:p14="http://schemas.microsoft.com/office/powerpoint/2010/main" xmlns="" val="10855753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0000" lnSpcReduction="20000"/>
          </a:bodyPr>
          <a:lstStyle/>
          <a:p>
            <a:pPr algn="just"/>
            <a:r>
              <a:rPr lang="en-GB" b="1" dirty="0">
                <a:effectLst/>
                <a:latin typeface="Arial" panose="020B0604020202020204" pitchFamily="34" charset="0"/>
              </a:rPr>
              <a:t>Expedited preservation of stored computer data (Article 29). </a:t>
            </a:r>
          </a:p>
          <a:p>
            <a:pPr algn="just"/>
            <a:r>
              <a:rPr lang="en-GB" dirty="0">
                <a:effectLst/>
                <a:latin typeface="Arial" panose="020B0604020202020204" pitchFamily="34" charset="0"/>
              </a:rPr>
              <a:t>This article provides for a mechanism at the international level equivalent to that provided for in Article 16 for use at the domestic level. Paragraph 1 of this article authorises a Party to make a request for, and paragraph 3 requires each Party to have the legal ability to obtain, the expeditious preservation of data stored in the territory of the requested Party by means of a computer system, in order that the data not be altered, </a:t>
            </a:r>
            <a:r>
              <a:rPr lang="en-GB" dirty="0" err="1">
                <a:effectLst/>
                <a:latin typeface="Arial" panose="020B0604020202020204" pitchFamily="34" charset="0"/>
              </a:rPr>
              <a:t>removedor</a:t>
            </a:r>
            <a:r>
              <a:rPr lang="en-GB" dirty="0">
                <a:effectLst/>
                <a:latin typeface="Arial" panose="020B0604020202020204" pitchFamily="34" charset="0"/>
              </a:rPr>
              <a:t> deleted during the period of time required to prepare, transmit and execute a request for mutual assistance to obtain the data. Preservation is a limited, provisional measure intended to take place much more rapidly than the execution of a traditional mutual assistance. As has been previously discussed, computer data is highly volatile. With a few keystrokes, or by operation of automatic programs, it may be deleted, altered or moved, rendering it impossible to trace a crime to its perpetrator or destroying critical proof of guilt. Some forms of computer data are stored for only short periods of time before being deleted. Thus, it was agreed that a mechanism was required in order to ensure the availability of such data pending the lengthier and more involved process of executing a formal mutual assistance request, which may take weeks or months.</a:t>
            </a:r>
          </a:p>
          <a:p>
            <a:pPr algn="just"/>
            <a:endParaRPr lang="en-GB" dirty="0">
              <a:effectLst/>
              <a:latin typeface="Arial" panose="020B0604020202020204" pitchFamily="34" charset="0"/>
            </a:endParaRPr>
          </a:p>
          <a:p>
            <a:pPr algn="just"/>
            <a:r>
              <a:rPr lang="en-GB" b="1" dirty="0">
                <a:effectLst/>
                <a:latin typeface="Arial" panose="020B0604020202020204" pitchFamily="34" charset="0"/>
              </a:rPr>
              <a:t>Expedited disclosure of preserved traffic data (Article 30) </a:t>
            </a:r>
          </a:p>
          <a:p>
            <a:pPr algn="just"/>
            <a:r>
              <a:rPr lang="en-GB" dirty="0">
                <a:effectLst/>
                <a:latin typeface="Arial" panose="020B0604020202020204" pitchFamily="34" charset="0"/>
              </a:rPr>
              <a:t>This article provides the international equivalent of the power established for domestic use in Article 17. Frequently, at the request of a Party in which a crime was committed, a requested Party will preserve traffic data regarding a transmission that has travelled through its computers, in order to trace the transmission to its source and identify the perpetrator of the crime, or locate critical evidence. In doing so, the requested Party may discover that the traffic data found in its territory reveals that the transmission had been routed from a service provider in a third State, or from a provider in the requesting State itself. In such cases, the requested Party must expeditiously provide to the requesting Party a sufficient amount of the traffic data to enable identification of the service provider in, and path of the communication from, the other State. If the transmission came from a third State, this information will enable the requesting Party to make a request for preservation and expedited mutual assistance to that other State in order to trace the transmission to its ultimate source. If the transmission had looped back to the requesting Party, it will be able to obtain preservation and disclosure of further traffic data through domestic processes.</a:t>
            </a:r>
          </a:p>
          <a:p>
            <a:pPr algn="just"/>
            <a:endParaRPr lang="en-GB" dirty="0">
              <a:effectLst/>
              <a:latin typeface="Arial" panose="020B0604020202020204" pitchFamily="34" charset="0"/>
            </a:endParaRPr>
          </a:p>
          <a:p>
            <a:pPr algn="just"/>
            <a:r>
              <a:rPr lang="en-GB" b="1" dirty="0">
                <a:effectLst/>
                <a:latin typeface="Arial" panose="020B0604020202020204" pitchFamily="34" charset="0"/>
              </a:rPr>
              <a:t>Mutual assistance regarding accessing of stored computer data (Article 31) </a:t>
            </a:r>
          </a:p>
          <a:p>
            <a:pPr algn="just"/>
            <a:r>
              <a:rPr lang="en-GB" dirty="0">
                <a:effectLst/>
                <a:latin typeface="Arial" panose="020B0604020202020204" pitchFamily="34" charset="0"/>
              </a:rPr>
              <a:t>Each Party must have the ability to, for the benefit of another Party, search or similarly access, seize or similarly secure, and disclose data stored by means of a computer system located within its territory – just as under Article19 (Search and seizure of stored computer data) it must have the ability to do so for domestic purposes. Paragraph 1 authorises a Party to request this type of mutual assistance, and paragraph 2 requires the requested Party to be able to provide it. Paragraph 2 also follows the principle that the terms and conditions for providing such co-operation should be those set forth in applicable treaties, arrangements and domestic laws governing mutual legal assistance in criminal matters. Under paragraph 3, such a request must be responded to on an expedited basis where (1) there are grounds to believe that relevant data is particularly vulnerable to loss or modification, or (2) otherwise where such treaties, arrangements or laws so provide.</a:t>
            </a:r>
          </a:p>
          <a:p>
            <a:pPr algn="just"/>
            <a:endParaRPr lang="en-GB" dirty="0">
              <a:effectLst/>
              <a:latin typeface="Arial" panose="020B0604020202020204" pitchFamily="34" charset="0"/>
            </a:endParaRPr>
          </a:p>
          <a:p>
            <a:pPr algn="just"/>
            <a:r>
              <a:rPr lang="en-GB" b="1" dirty="0">
                <a:effectLst/>
                <a:latin typeface="Arial" panose="020B0604020202020204" pitchFamily="34" charset="0"/>
              </a:rPr>
              <a:t>Transborder access to stored computer data with consent or where publicly available (Article 32) </a:t>
            </a:r>
          </a:p>
          <a:p>
            <a:pPr algn="just"/>
            <a:r>
              <a:rPr lang="en-GB" dirty="0">
                <a:effectLst/>
                <a:latin typeface="Arial" panose="020B0604020202020204" pitchFamily="34" charset="0"/>
              </a:rPr>
              <a:t>The issue of when a Party is permitted to unilaterally access computer data stored in another Party without seeking mutual assistance was a question that the drafters of the Convention discussed at length. There was detailed consideration of instances in which it may be acceptable for States to act unilaterally and those in which it may not. The drafters ultimately determined that it was not yet possible to prepare a comprehensive, legally binding regime regulating this area. In part, this was due to a lack of concrete experience with such situations to date; and, in part, this was due to an understanding that the proper solution often turned on the precise circumstances of the individual case, thereby making it difficult to formulate general rules. Ultimately, the drafters decided to only set forth in Article 32 of the Convention situations in which all agreed that unilateral action is permissible. They agreed not to regulate other situations until such time as further experience has been gathered and further discussions may be held in light thereof. In this regard, Article 39, paragraph 3 provides that other situations are neither authorised, nor precluded. </a:t>
            </a:r>
          </a:p>
          <a:p>
            <a:pPr algn="just"/>
            <a:endParaRPr lang="en-GB" dirty="0">
              <a:effectLst/>
              <a:latin typeface="Arial" panose="020B0604020202020204" pitchFamily="34" charset="0"/>
            </a:endParaRPr>
          </a:p>
          <a:p>
            <a:pPr algn="just"/>
            <a:r>
              <a:rPr lang="en-GB" b="1" dirty="0">
                <a:effectLst/>
                <a:latin typeface="Arial" panose="020B0604020202020204" pitchFamily="34" charset="0"/>
              </a:rPr>
              <a:t>Mutual assistance regarding the real-time collection of traffic data (Article 33) </a:t>
            </a:r>
          </a:p>
          <a:p>
            <a:pPr algn="just"/>
            <a:r>
              <a:rPr lang="en-GB" dirty="0">
                <a:effectLst/>
                <a:latin typeface="Arial" panose="020B0604020202020204" pitchFamily="34" charset="0"/>
              </a:rPr>
              <a:t>In many cases, investigators cannot ensure that they are able to trace a communication to its source by following the trail through records of prior transmissions, as key traffic data may have been automatically deleted by a service provider in the chain of transmission before it could be preserved. It is therefore critical for investigators in each Party to have the ability to obtain traffic data in real time regarding communications passing through a computer system in other Parties. Accordingly, under Article 33 (Mutual assistance regarding the real-time collection of traffic data), each Party is under the obligation to collect traffic data in real time for another Party. While this article requires the Parties to co-operate on these matters, here, as elsewhere, deference is given to existing modalities of mutual assistance. Thus, the terms and conditions by which such co-operation is to be provided are generally those set forth in applicable treaties, arrangements and laws governing mutual legal assistance in criminal matters.</a:t>
            </a:r>
          </a:p>
          <a:p>
            <a:pPr algn="just"/>
            <a:endParaRPr lang="en-GB" dirty="0">
              <a:effectLst/>
              <a:latin typeface="Arial" panose="020B0604020202020204" pitchFamily="34" charset="0"/>
            </a:endParaRPr>
          </a:p>
          <a:p>
            <a:pPr algn="just"/>
            <a:r>
              <a:rPr lang="en-GB" b="1" dirty="0">
                <a:effectLst/>
                <a:latin typeface="Arial" panose="020B0604020202020204" pitchFamily="34" charset="0"/>
              </a:rPr>
              <a:t>Mutual assistance regarding the interception of content data (Article 34) </a:t>
            </a:r>
          </a:p>
          <a:p>
            <a:pPr algn="just"/>
            <a:r>
              <a:rPr lang="en-GB" dirty="0">
                <a:effectLst/>
                <a:latin typeface="Arial" panose="020B0604020202020204" pitchFamily="34" charset="0"/>
              </a:rPr>
              <a:t>Because of the high degree of intrusiveness of interception, the obligation to provide mutual assistance for interception of content data is restricted. The assistance is to be provided to the extent permitted by the Parties’ applicable treaties and laws. As the provision of co-operation for interception of content is an emerging area of mutual assistance practice, it was decided to defer to existing mutual assistance regimes and domestic laws regarding the scope and limitation on the obligation to assist. In this regard, reference is made to the comments on Articles 14, 15 and 21 as well as to N° R (85) 10 concerning the practical application of the European Convention on Mutual Assistance in Criminal Matters in respect of letters rogatory for the interception of telecommunications. </a:t>
            </a:r>
          </a:p>
          <a:p>
            <a:pPr algn="just"/>
            <a:endParaRPr lang="en-GB" dirty="0">
              <a:effectLst/>
              <a:latin typeface="Arial" panose="020B0604020202020204" pitchFamily="34" charset="0"/>
            </a:endParaRPr>
          </a:p>
          <a:p>
            <a:pPr algn="just"/>
            <a:r>
              <a:rPr lang="en-GB" b="1" dirty="0">
                <a:effectLst/>
                <a:latin typeface="Arial" panose="020B0604020202020204" pitchFamily="34" charset="0"/>
              </a:rPr>
              <a:t>24/7 Network (Article 35) </a:t>
            </a:r>
          </a:p>
          <a:p>
            <a:pPr algn="just"/>
            <a:r>
              <a:rPr lang="en-GB" dirty="0">
                <a:effectLst/>
                <a:latin typeface="Arial" panose="020B0604020202020204" pitchFamily="34" charset="0"/>
              </a:rPr>
              <a:t>As has been previously discussed, effective combating of crimes committed by use of computer systems and effective collection of evidence in electronic form requires very rapid response. Moreover, with a few keystrokes, action may be taken in one part of the world that instantly has consequences many thousands of kilometres and many time zones away. For this reason, existing police co-operation and mutual assistance modalities require supplemental channels to address the challenges of the computer age effectively. The channel established in this Article is based upon the experience gained from an already functioning network created under the auspices of the G8 group of nations. Under this article, each Party has the obligation to designate a point of contact available 24 hours per day, 7 days per week in order to ensure immediate assistance in investigations and proceedings within the scope of this Chapter, in particular as defined under Article 35, paragraph 1, </a:t>
            </a:r>
            <a:r>
              <a:rPr lang="en-GB" dirty="0" err="1">
                <a:effectLst/>
                <a:latin typeface="Arial" panose="020B0604020202020204" pitchFamily="34" charset="0"/>
              </a:rPr>
              <a:t>litteraea</a:t>
            </a:r>
            <a:r>
              <a:rPr lang="en-GB" dirty="0">
                <a:effectLst/>
                <a:latin typeface="Arial" panose="020B0604020202020204" pitchFamily="34" charset="0"/>
              </a:rPr>
              <a:t>) – c). It was agreed that establishment of this network is among the most important means provided by this Convention of ensuring that Parties can respond effectively to the law enforcement challenges posed by computer- or computer-related crime. </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9</a:t>
            </a:fld>
            <a:endParaRPr lang="en-US"/>
          </a:p>
        </p:txBody>
      </p:sp>
    </p:spTree>
    <p:extLst>
      <p:ext uri="{BB962C8B-B14F-4D97-AF65-F5344CB8AC3E}">
        <p14:creationId xmlns:p14="http://schemas.microsoft.com/office/powerpoint/2010/main" xmlns="" val="15685507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pPr algn="just"/>
            <a:r>
              <a:rPr lang="en-GB" dirty="0">
                <a:effectLst/>
                <a:latin typeface="Arial" panose="020B0604020202020204" pitchFamily="34" charset="0"/>
              </a:rPr>
              <a:t>The evolution of information and communication technologies –while bringing unprecedented opportunities for mankind –also raises challenges, including for criminal justice and thus for the rule of law in cyberspace. While cybercrime and other offences entailing electronic evidence on computer systems are thriving and while such evidence is increasingly stored on servers in foreign, multiple, shifting or unknown jurisdictions, that is, in the cloud, the powers of law enforcement are limited by territorial boundaries.</a:t>
            </a:r>
            <a:endParaRPr lang="sr-Latn-RS" dirty="0">
              <a:effectLst/>
              <a:latin typeface="Arial" panose="020B0604020202020204" pitchFamily="34" charset="0"/>
            </a:endParaRPr>
          </a:p>
          <a:p>
            <a:pPr algn="just"/>
            <a:endParaRPr lang="sr-Latn-RS" dirty="0">
              <a:effectLst/>
              <a:latin typeface="Arial" panose="020B0604020202020204" pitchFamily="34" charset="0"/>
            </a:endParaRPr>
          </a:p>
          <a:p>
            <a:pPr algn="just"/>
            <a:r>
              <a:rPr lang="en-GB" dirty="0">
                <a:effectLst/>
                <a:latin typeface="Arial" panose="020B0604020202020204" pitchFamily="34" charset="0"/>
              </a:rPr>
              <a:t>The Parties to the Budapest Convention have been searching for solutions for some time, that is, from 2012 to 2014 through a working group on transborder access</a:t>
            </a:r>
            <a:r>
              <a:rPr lang="sr-Latn-RS" dirty="0">
                <a:effectLst/>
                <a:latin typeface="Arial" panose="020B0604020202020204" pitchFamily="34" charset="0"/>
              </a:rPr>
              <a:t> </a:t>
            </a:r>
            <a:r>
              <a:rPr lang="en-GB" dirty="0">
                <a:effectLst/>
                <a:latin typeface="Arial" panose="020B0604020202020204" pitchFamily="34" charset="0"/>
              </a:rPr>
              <a:t>to data and from 2015 to 2017 through the Cloud Evidence Group. The latter proposed that the following specific issues be addressed:</a:t>
            </a:r>
            <a:endParaRPr lang="sr-Latn-RS" dirty="0">
              <a:effectLst/>
              <a:latin typeface="Arial" panose="020B0604020202020204" pitchFamily="34" charset="0"/>
            </a:endParaRPr>
          </a:p>
          <a:p>
            <a:pPr marL="171450" indent="-171450" algn="just">
              <a:buFontTx/>
              <a:buChar char="-"/>
            </a:pPr>
            <a:r>
              <a:rPr lang="en-GB" dirty="0">
                <a:effectLst/>
                <a:latin typeface="Arial" panose="020B0604020202020204" pitchFamily="34" charset="0"/>
              </a:rPr>
              <a:t>the need to differentiate between subscriber, traffic and content data in terms of requirements and thresholds for access to data needed in specific</a:t>
            </a:r>
            <a:r>
              <a:rPr lang="sr-Latn-RS" dirty="0">
                <a:effectLst/>
                <a:latin typeface="Arial" panose="020B0604020202020204" pitchFamily="34" charset="0"/>
              </a:rPr>
              <a:t> </a:t>
            </a:r>
            <a:r>
              <a:rPr lang="en-GB" dirty="0">
                <a:effectLst/>
                <a:latin typeface="Arial" panose="020B0604020202020204" pitchFamily="34" charset="0"/>
              </a:rPr>
              <a:t>criminal investigations;</a:t>
            </a:r>
            <a:endParaRPr lang="sr-Latn-RS" dirty="0">
              <a:effectLst/>
              <a:latin typeface="Arial" panose="020B0604020202020204" pitchFamily="34" charset="0"/>
            </a:endParaRPr>
          </a:p>
          <a:p>
            <a:pPr marL="171450" indent="-171450" algn="just">
              <a:buFontTx/>
              <a:buChar char="-"/>
            </a:pPr>
            <a:r>
              <a:rPr lang="en-GB" dirty="0">
                <a:effectLst/>
                <a:latin typeface="Arial" panose="020B0604020202020204" pitchFamily="34" charset="0"/>
              </a:rPr>
              <a:t>the limited effectiveness of mutual legal assistance for securing volatile electronic evidence;</a:t>
            </a:r>
            <a:endParaRPr lang="sr-Latn-RS" dirty="0">
              <a:effectLst/>
              <a:latin typeface="Arial" panose="020B0604020202020204" pitchFamily="34" charset="0"/>
            </a:endParaRPr>
          </a:p>
          <a:p>
            <a:pPr marL="171450" indent="-171450" algn="just">
              <a:buFontTx/>
              <a:buChar char="-"/>
            </a:pPr>
            <a:r>
              <a:rPr lang="en-GB" dirty="0">
                <a:effectLst/>
                <a:latin typeface="Arial" panose="020B0604020202020204" pitchFamily="34" charset="0"/>
              </a:rPr>
              <a:t>situations of loss of (knowledge of) location of data and the fact that States increasingly resort to unilateral transborder access to data in the absence of international rules;</a:t>
            </a:r>
            <a:endParaRPr lang="sr-Latn-RS" dirty="0">
              <a:effectLst/>
              <a:latin typeface="Arial" panose="020B0604020202020204" pitchFamily="34" charset="0"/>
            </a:endParaRPr>
          </a:p>
          <a:p>
            <a:pPr marL="171450" indent="-171450" algn="just">
              <a:buFontTx/>
              <a:buChar char="-"/>
            </a:pPr>
            <a:r>
              <a:rPr lang="en-GB" dirty="0">
                <a:effectLst/>
                <a:latin typeface="Arial" panose="020B0604020202020204" pitchFamily="34" charset="0"/>
              </a:rPr>
              <a:t>the question as to when a service provider is sufficiently present or offering a service in the territory of a Party so as to be subject to the enforcement powers of that Party;</a:t>
            </a:r>
            <a:endParaRPr lang="sr-Latn-RS" dirty="0">
              <a:effectLst/>
              <a:latin typeface="Arial" panose="020B0604020202020204" pitchFamily="34" charset="0"/>
            </a:endParaRPr>
          </a:p>
          <a:p>
            <a:pPr marL="171450" indent="-171450" algn="just">
              <a:buFontTx/>
              <a:buChar char="-"/>
            </a:pPr>
            <a:r>
              <a:rPr lang="en-GB" dirty="0">
                <a:effectLst/>
                <a:latin typeface="Arial" panose="020B0604020202020204" pitchFamily="34" charset="0"/>
              </a:rPr>
              <a:t>the current regime of voluntary disclosure of data by US-providers</a:t>
            </a:r>
            <a:r>
              <a:rPr lang="sr-Latn-RS" dirty="0">
                <a:effectLst/>
                <a:latin typeface="Arial" panose="020B0604020202020204" pitchFamily="34" charset="0"/>
              </a:rPr>
              <a:t> </a:t>
            </a:r>
            <a:r>
              <a:rPr lang="en-GB" dirty="0">
                <a:effectLst/>
                <a:latin typeface="Arial" panose="020B0604020202020204" pitchFamily="34" charset="0"/>
              </a:rPr>
              <a:t>which may help law enforcement but also raises concerns;</a:t>
            </a:r>
            <a:endParaRPr lang="sr-Latn-RS" dirty="0">
              <a:effectLst/>
              <a:latin typeface="Arial" panose="020B0604020202020204" pitchFamily="34" charset="0"/>
            </a:endParaRPr>
          </a:p>
          <a:p>
            <a:pPr marL="171450" indent="-171450" algn="just">
              <a:buFontTx/>
              <a:buChar char="-"/>
            </a:pPr>
            <a:r>
              <a:rPr lang="en-GB" dirty="0">
                <a:effectLst/>
                <a:latin typeface="Arial" panose="020B0604020202020204" pitchFamily="34" charset="0"/>
              </a:rPr>
              <a:t>the question of expedited disclosure</a:t>
            </a:r>
            <a:r>
              <a:rPr lang="sr-Latn-RS" dirty="0">
                <a:effectLst/>
                <a:latin typeface="Arial" panose="020B0604020202020204" pitchFamily="34" charset="0"/>
              </a:rPr>
              <a:t> </a:t>
            </a:r>
            <a:r>
              <a:rPr lang="en-GB" dirty="0">
                <a:effectLst/>
                <a:latin typeface="Arial" panose="020B0604020202020204" pitchFamily="34" charset="0"/>
              </a:rPr>
              <a:t>of</a:t>
            </a:r>
            <a:r>
              <a:rPr lang="sr-Latn-RS" dirty="0">
                <a:effectLst/>
                <a:latin typeface="Arial" panose="020B0604020202020204" pitchFamily="34" charset="0"/>
              </a:rPr>
              <a:t> d</a:t>
            </a:r>
            <a:r>
              <a:rPr lang="en-GB" dirty="0" err="1">
                <a:effectLst/>
                <a:latin typeface="Arial" panose="020B0604020202020204" pitchFamily="34" charset="0"/>
              </a:rPr>
              <a:t>ata</a:t>
            </a:r>
            <a:r>
              <a:rPr lang="en-GB" dirty="0">
                <a:effectLst/>
                <a:latin typeface="Arial" panose="020B0604020202020204" pitchFamily="34" charset="0"/>
              </a:rPr>
              <a:t> in emergency situations;</a:t>
            </a:r>
            <a:endParaRPr lang="sr-Latn-RS" dirty="0">
              <a:effectLst/>
              <a:latin typeface="Arial" panose="020B0604020202020204" pitchFamily="34" charset="0"/>
            </a:endParaRPr>
          </a:p>
          <a:p>
            <a:pPr marL="171450" indent="-171450" algn="just">
              <a:buFontTx/>
              <a:buChar char="-"/>
            </a:pPr>
            <a:r>
              <a:rPr lang="en-GB" dirty="0">
                <a:effectLst/>
                <a:latin typeface="Arial" panose="020B0604020202020204" pitchFamily="34" charset="0"/>
              </a:rPr>
              <a:t>data protection and other rule of law safeguards.</a:t>
            </a:r>
            <a:endParaRPr lang="en-GB" dirty="0">
              <a:effectLst/>
            </a:endParaRPr>
          </a:p>
          <a:p>
            <a:pPr algn="just"/>
            <a:endParaRPr lang="sr-Latn-RS" dirty="0">
              <a:effectLst/>
              <a:latin typeface="Arial" panose="020B0604020202020204" pitchFamily="34" charset="0"/>
            </a:endParaRPr>
          </a:p>
          <a:p>
            <a:pPr algn="just"/>
            <a:r>
              <a:rPr lang="en-GB" dirty="0">
                <a:effectLst/>
                <a:latin typeface="Arial" panose="020B0604020202020204" pitchFamily="34" charset="0"/>
              </a:rPr>
              <a:t>Further to the results of the Cloud Evidence Group, the T-CY adopted the following Recommendations:</a:t>
            </a:r>
            <a:endParaRPr lang="sr-Latn-RS" dirty="0">
              <a:effectLst/>
              <a:latin typeface="Arial" panose="020B0604020202020204" pitchFamily="34" charset="0"/>
            </a:endParaRPr>
          </a:p>
          <a:p>
            <a:pPr marL="228600" indent="-228600" algn="just">
              <a:buAutoNum type="arabicPeriod"/>
            </a:pPr>
            <a:r>
              <a:rPr lang="en-GB" dirty="0">
                <a:effectLst/>
                <a:latin typeface="Arial" panose="020B0604020202020204" pitchFamily="34" charset="0"/>
              </a:rPr>
              <a:t>Enhancing the effectiveness of the mutual legal assistance process by implementing earlier Recommendation</a:t>
            </a:r>
            <a:r>
              <a:rPr lang="sr-Latn-RS" dirty="0">
                <a:effectLst/>
                <a:latin typeface="Arial" panose="020B0604020202020204" pitchFamily="34" charset="0"/>
              </a:rPr>
              <a:t>s </a:t>
            </a:r>
            <a:r>
              <a:rPr lang="en-GB" dirty="0">
                <a:effectLst/>
                <a:latin typeface="Arial" panose="020B0604020202020204" pitchFamily="34" charset="0"/>
              </a:rPr>
              <a:t>adopted by the T-CY in December 2014.</a:t>
            </a:r>
            <a:endParaRPr lang="sr-Latn-RS" dirty="0">
              <a:effectLst/>
              <a:latin typeface="Arial" panose="020B0604020202020204" pitchFamily="34" charset="0"/>
            </a:endParaRPr>
          </a:p>
          <a:p>
            <a:pPr marL="228600" indent="-228600" algn="just">
              <a:buAutoNum type="arabicPeriod"/>
            </a:pPr>
            <a:r>
              <a:rPr lang="en-GB" dirty="0">
                <a:effectLst/>
                <a:latin typeface="Arial" panose="020B0604020202020204" pitchFamily="34" charset="0"/>
              </a:rPr>
              <a:t>A Guidance Note on Article 18 Budapest Convention</a:t>
            </a:r>
            <a:r>
              <a:rPr lang="sr-Latn-RS" dirty="0">
                <a:effectLst/>
                <a:latin typeface="Arial" panose="020B0604020202020204" pitchFamily="34" charset="0"/>
              </a:rPr>
              <a:t> </a:t>
            </a:r>
            <a:r>
              <a:rPr lang="en-GB" dirty="0">
                <a:effectLst/>
                <a:latin typeface="Arial" panose="020B0604020202020204" pitchFamily="34" charset="0"/>
              </a:rPr>
              <a:t>on production orders with respect to subscriber information. This Note explains how domestic production orders for subscriber information can be issued to a domestic provider irrespective of data location (Article 18.1.a) and to providers offering a service on the territory of a Party (Article 18.1.b).</a:t>
            </a:r>
            <a:endParaRPr lang="sr-Latn-RS" dirty="0">
              <a:effectLst/>
              <a:latin typeface="Arial" panose="020B0604020202020204" pitchFamily="34" charset="0"/>
            </a:endParaRPr>
          </a:p>
          <a:p>
            <a:pPr marL="228600" indent="-228600" algn="just">
              <a:buAutoNum type="arabicPeriod"/>
            </a:pPr>
            <a:r>
              <a:rPr lang="en-GB" dirty="0">
                <a:effectLst/>
                <a:latin typeface="Arial" panose="020B0604020202020204" pitchFamily="34" charset="0"/>
              </a:rPr>
              <a:t>Full implementation of Article 18 by Parties in their domestic law.</a:t>
            </a:r>
            <a:endParaRPr lang="sr-Latn-RS" dirty="0">
              <a:effectLst/>
              <a:latin typeface="Arial" panose="020B0604020202020204" pitchFamily="34" charset="0"/>
            </a:endParaRPr>
          </a:p>
          <a:p>
            <a:pPr marL="228600" indent="-228600" algn="just">
              <a:buAutoNum type="arabicPeriod"/>
            </a:pPr>
            <a:r>
              <a:rPr lang="en-GB" dirty="0">
                <a:effectLst/>
                <a:latin typeface="Arial" panose="020B0604020202020204" pitchFamily="34" charset="0"/>
              </a:rPr>
              <a:t>Practical measures to enhance cooperation with service providers.</a:t>
            </a:r>
            <a:endParaRPr lang="sr-Latn-RS" dirty="0">
              <a:effectLst/>
              <a:latin typeface="Arial" panose="020B0604020202020204" pitchFamily="34" charset="0"/>
            </a:endParaRPr>
          </a:p>
          <a:p>
            <a:pPr marL="228600" indent="-228600" algn="just">
              <a:buAutoNum type="arabicPeriod"/>
            </a:pPr>
            <a:r>
              <a:rPr lang="en-GB" dirty="0">
                <a:effectLst/>
                <a:latin typeface="Arial" panose="020B0604020202020204" pitchFamily="34" charset="0"/>
              </a:rPr>
              <a:t>Negotiation of a 2</a:t>
            </a:r>
            <a:r>
              <a:rPr lang="en-GB" baseline="30000" dirty="0">
                <a:effectLst/>
                <a:latin typeface="Arial" panose="020B0604020202020204" pitchFamily="34" charset="0"/>
              </a:rPr>
              <a:t>nd</a:t>
            </a:r>
            <a:r>
              <a:rPr lang="sr-Latn-RS" dirty="0">
                <a:effectLst/>
                <a:latin typeface="Arial" panose="020B0604020202020204" pitchFamily="34" charset="0"/>
              </a:rPr>
              <a:t> </a:t>
            </a:r>
            <a:r>
              <a:rPr lang="en-GB" dirty="0">
                <a:effectLst/>
                <a:latin typeface="Arial" panose="020B0604020202020204" pitchFamily="34" charset="0"/>
              </a:rPr>
              <a:t>Additional Protocol to the Budapest Convention on enhanced international cooperation.</a:t>
            </a:r>
            <a:endParaRPr lang="sr-Latn-RS" dirty="0">
              <a:effectLst/>
              <a:latin typeface="Arial" panose="020B0604020202020204" pitchFamily="34" charset="0"/>
            </a:endParaRPr>
          </a:p>
          <a:p>
            <a:pPr marL="228600" indent="-228600" algn="just">
              <a:buAutoNum type="arabicPeriod"/>
            </a:pPr>
            <a:endParaRPr lang="sr-Latn-RS" dirty="0">
              <a:effectLst/>
              <a:latin typeface="Arial" panose="020B0604020202020204" pitchFamily="34" charset="0"/>
            </a:endParaRPr>
          </a:p>
          <a:p>
            <a:pPr marL="0" indent="0" algn="just">
              <a:buNone/>
            </a:pPr>
            <a:r>
              <a:rPr lang="en-GB" dirty="0">
                <a:effectLst/>
                <a:latin typeface="Arial" panose="020B0604020202020204" pitchFamily="34" charset="0"/>
              </a:rPr>
              <a:t>In June 2017, the T-CY agreed on the Terms of Reference</a:t>
            </a:r>
            <a:r>
              <a:rPr lang="sr-Latn-RS" dirty="0">
                <a:effectLst/>
                <a:latin typeface="Arial" panose="020B0604020202020204" pitchFamily="34" charset="0"/>
              </a:rPr>
              <a:t> </a:t>
            </a:r>
            <a:r>
              <a:rPr lang="en-GB" dirty="0">
                <a:effectLst/>
                <a:latin typeface="Arial" panose="020B0604020202020204" pitchFamily="34" charset="0"/>
              </a:rPr>
              <a:t>for the preparation of the Protocol</a:t>
            </a:r>
            <a:r>
              <a:rPr lang="sr-Latn-RS" dirty="0">
                <a:effectLst/>
                <a:latin typeface="Arial" panose="020B0604020202020204" pitchFamily="34" charset="0"/>
              </a:rPr>
              <a:t> </a:t>
            </a:r>
            <a:r>
              <a:rPr lang="en-GB" dirty="0">
                <a:effectLst/>
                <a:latin typeface="Arial" panose="020B0604020202020204" pitchFamily="34" charset="0"/>
              </a:rPr>
              <a:t>and negotiations commenced in September 2017. The following elements are to be considered:</a:t>
            </a:r>
            <a:endParaRPr lang="sr-Latn-RS" dirty="0">
              <a:effectLst/>
              <a:latin typeface="Arial" panose="020B0604020202020204" pitchFamily="34" charset="0"/>
            </a:endParaRPr>
          </a:p>
          <a:p>
            <a:pPr marL="228600" indent="-228600" algn="just">
              <a:buAutoNum type="alphaUcPeriod"/>
            </a:pPr>
            <a:r>
              <a:rPr lang="en-GB" dirty="0">
                <a:effectLst/>
                <a:latin typeface="Arial" panose="020B0604020202020204" pitchFamily="34" charset="0"/>
              </a:rPr>
              <a:t>Provisions on more efficient mutual</a:t>
            </a:r>
            <a:r>
              <a:rPr lang="sr-Latn-RS" dirty="0">
                <a:effectLst/>
                <a:latin typeface="Arial" panose="020B0604020202020204" pitchFamily="34" charset="0"/>
              </a:rPr>
              <a:t> </a:t>
            </a:r>
            <a:r>
              <a:rPr lang="en-GB" dirty="0">
                <a:effectLst/>
                <a:latin typeface="Arial" panose="020B0604020202020204" pitchFamily="34" charset="0"/>
              </a:rPr>
              <a:t>legal assistance;</a:t>
            </a:r>
            <a:endParaRPr lang="sr-Latn-RS" dirty="0">
              <a:effectLst/>
              <a:latin typeface="Arial" panose="020B0604020202020204" pitchFamily="34" charset="0"/>
            </a:endParaRPr>
          </a:p>
          <a:p>
            <a:pPr marL="228600" indent="-228600" algn="just">
              <a:buAutoNum type="alphaUcPeriod"/>
            </a:pPr>
            <a:r>
              <a:rPr lang="en-GB" dirty="0">
                <a:effectLst/>
                <a:latin typeface="Arial" panose="020B0604020202020204" pitchFamily="34" charset="0"/>
              </a:rPr>
              <a:t>Provisions on direct cooperation with providers in other jurisdictions;</a:t>
            </a:r>
            <a:endParaRPr lang="sr-Latn-RS" dirty="0">
              <a:effectLst/>
              <a:latin typeface="Arial" panose="020B0604020202020204" pitchFamily="34" charset="0"/>
            </a:endParaRPr>
          </a:p>
          <a:p>
            <a:pPr marL="228600" indent="-228600" algn="just">
              <a:buAutoNum type="alphaUcPeriod"/>
            </a:pPr>
            <a:r>
              <a:rPr lang="en-GB" dirty="0">
                <a:effectLst/>
                <a:latin typeface="Arial" panose="020B0604020202020204" pitchFamily="34" charset="0"/>
              </a:rPr>
              <a:t>Framework and safeguards for existing practices of</a:t>
            </a:r>
            <a:r>
              <a:rPr lang="sr-Latn-RS" dirty="0">
                <a:effectLst/>
                <a:latin typeface="Arial" panose="020B0604020202020204" pitchFamily="34" charset="0"/>
              </a:rPr>
              <a:t> </a:t>
            </a:r>
            <a:r>
              <a:rPr lang="en-GB" dirty="0">
                <a:effectLst/>
                <a:latin typeface="Arial" panose="020B0604020202020204" pitchFamily="34" charset="0"/>
              </a:rPr>
              <a:t>extending searches transborder;</a:t>
            </a:r>
            <a:endParaRPr lang="sr-Latn-RS" dirty="0">
              <a:effectLst/>
              <a:latin typeface="Arial" panose="020B0604020202020204" pitchFamily="34" charset="0"/>
            </a:endParaRPr>
          </a:p>
          <a:p>
            <a:pPr marL="228600" indent="-228600" algn="just">
              <a:buAutoNum type="alphaUcPeriod"/>
            </a:pPr>
            <a:r>
              <a:rPr lang="en-GB" dirty="0">
                <a:effectLst/>
                <a:latin typeface="Arial" panose="020B0604020202020204" pitchFamily="34" charset="0"/>
              </a:rPr>
              <a:t>Rule of law and data protection safeguards.</a:t>
            </a:r>
            <a:endParaRPr lang="sr-Latn-RS" dirty="0">
              <a:effectLst/>
              <a:latin typeface="Arial" panose="020B0604020202020204" pitchFamily="34" charset="0"/>
            </a:endParaRPr>
          </a:p>
          <a:p>
            <a:pPr marL="228600" indent="-228600" algn="just">
              <a:buAutoNum type="alphaUcPeriod"/>
            </a:pP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10</a:t>
            </a:fld>
            <a:endParaRPr lang="en-US"/>
          </a:p>
        </p:txBody>
      </p:sp>
    </p:spTree>
    <p:extLst>
      <p:ext uri="{BB962C8B-B14F-4D97-AF65-F5344CB8AC3E}">
        <p14:creationId xmlns:p14="http://schemas.microsoft.com/office/powerpoint/2010/main" xmlns="" val="14796586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11</a:t>
            </a:fld>
            <a:endParaRPr lang="en-US"/>
          </a:p>
        </p:txBody>
      </p:sp>
    </p:spTree>
    <p:extLst>
      <p:ext uri="{BB962C8B-B14F-4D97-AF65-F5344CB8AC3E}">
        <p14:creationId xmlns:p14="http://schemas.microsoft.com/office/powerpoint/2010/main" xmlns="" val="21084591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7F985A80-396C-432A-AED1-BB91A46A9726}" type="datetime1">
              <a:rPr lang="en-US" smtClean="0"/>
              <a:pPr>
                <a:defRPr/>
              </a:pPr>
              <a:t>4/27/2021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AC3DF9-EB27-4BC5-A9AA-9B5C3DCB30A7}" type="slidenum">
              <a:rPr lang="en-US"/>
              <a:pPr>
                <a:defRPr/>
              </a:pPr>
              <a:t>‹#›</a:t>
            </a:fld>
            <a:endParaRPr lang="en-US"/>
          </a:p>
        </p:txBody>
      </p:sp>
    </p:spTree>
    <p:extLst>
      <p:ext uri="{BB962C8B-B14F-4D97-AF65-F5344CB8AC3E}">
        <p14:creationId xmlns:p14="http://schemas.microsoft.com/office/powerpoint/2010/main" xmlns="" val="30413563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65D87E4E-3D49-4E25-B91F-1AF555572B9A}" type="datetime1">
              <a:rPr lang="en-US" smtClean="0"/>
              <a:pPr>
                <a:defRPr/>
              </a:pPr>
              <a:t>4/27/2021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58759AC-EF4E-4891-8C4E-2B6B0574FFCB}" type="slidenum">
              <a:rPr lang="en-US"/>
              <a:pPr>
                <a:defRPr/>
              </a:pPr>
              <a:t>‹#›</a:t>
            </a:fld>
            <a:endParaRPr lang="en-US"/>
          </a:p>
        </p:txBody>
      </p:sp>
    </p:spTree>
    <p:extLst>
      <p:ext uri="{BB962C8B-B14F-4D97-AF65-F5344CB8AC3E}">
        <p14:creationId xmlns:p14="http://schemas.microsoft.com/office/powerpoint/2010/main" xmlns="" val="31279942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1FA30660-A67E-4513-A4DA-263C7D4FFDA1}" type="datetime1">
              <a:rPr lang="en-US" smtClean="0"/>
              <a:pPr>
                <a:defRPr/>
              </a:pPr>
              <a:t>4/27/2021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51468EF-0C7D-4815-977B-643162CBB358}" type="slidenum">
              <a:rPr lang="en-US"/>
              <a:pPr>
                <a:defRPr/>
              </a:pPr>
              <a:t>‹#›</a:t>
            </a:fld>
            <a:endParaRPr lang="en-US"/>
          </a:p>
        </p:txBody>
      </p:sp>
    </p:spTree>
    <p:extLst>
      <p:ext uri="{BB962C8B-B14F-4D97-AF65-F5344CB8AC3E}">
        <p14:creationId xmlns:p14="http://schemas.microsoft.com/office/powerpoint/2010/main" xmlns="" val="9524168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02A1A101-F5D9-4E0F-A2E3-31653A394A9B}" type="datetime1">
              <a:rPr lang="en-US" smtClean="0"/>
              <a:pPr>
                <a:defRPr/>
              </a:pPr>
              <a:t>4/27/2021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E62E50F-F83A-42AC-8BE7-462956D58F63}" type="slidenum">
              <a:rPr lang="en-US"/>
              <a:pPr>
                <a:defRPr/>
              </a:pPr>
              <a:t>‹#›</a:t>
            </a:fld>
            <a:endParaRPr lang="en-US"/>
          </a:p>
        </p:txBody>
      </p:sp>
    </p:spTree>
    <p:extLst>
      <p:ext uri="{BB962C8B-B14F-4D97-AF65-F5344CB8AC3E}">
        <p14:creationId xmlns:p14="http://schemas.microsoft.com/office/powerpoint/2010/main" xmlns="" val="23455806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lvl1pPr>
              <a:defRPr/>
            </a:lvl1pPr>
          </a:lstStyle>
          <a:p>
            <a:pPr>
              <a:defRPr/>
            </a:pPr>
            <a:fld id="{F237E559-1D42-4C9E-AF2B-8C267B8483A3}" type="datetime1">
              <a:rPr lang="en-US" smtClean="0"/>
              <a:pPr>
                <a:defRPr/>
              </a:pPr>
              <a:t>4/27/2021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EAF6ED3-4F23-422B-A4EE-4F2AB80A7581}" type="slidenum">
              <a:rPr lang="en-US"/>
              <a:pPr>
                <a:defRPr/>
              </a:pPr>
              <a:t>‹#›</a:t>
            </a:fld>
            <a:endParaRPr lang="en-US"/>
          </a:p>
        </p:txBody>
      </p:sp>
    </p:spTree>
    <p:extLst>
      <p:ext uri="{BB962C8B-B14F-4D97-AF65-F5344CB8AC3E}">
        <p14:creationId xmlns:p14="http://schemas.microsoft.com/office/powerpoint/2010/main" xmlns="" val="10304616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3"/>
          <p:cNvSpPr>
            <a:spLocks noGrp="1"/>
          </p:cNvSpPr>
          <p:nvPr>
            <p:ph type="dt" sz="half" idx="10"/>
          </p:nvPr>
        </p:nvSpPr>
        <p:spPr/>
        <p:txBody>
          <a:bodyPr/>
          <a:lstStyle>
            <a:lvl1pPr>
              <a:defRPr/>
            </a:lvl1pPr>
          </a:lstStyle>
          <a:p>
            <a:pPr>
              <a:defRPr/>
            </a:pPr>
            <a:fld id="{1D44EE50-C615-4D24-A3C7-A3917EF0D195}" type="datetime1">
              <a:rPr lang="en-US" smtClean="0"/>
              <a:pPr>
                <a:defRPr/>
              </a:pPr>
              <a:t>4/27/2021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1016F37-E157-4A71-B74F-13F2098F89EA}" type="slidenum">
              <a:rPr lang="en-US"/>
              <a:pPr>
                <a:defRPr/>
              </a:pPr>
              <a:t>‹#›</a:t>
            </a:fld>
            <a:endParaRPr lang="en-US"/>
          </a:p>
        </p:txBody>
      </p:sp>
    </p:spTree>
    <p:extLst>
      <p:ext uri="{BB962C8B-B14F-4D97-AF65-F5344CB8AC3E}">
        <p14:creationId xmlns:p14="http://schemas.microsoft.com/office/powerpoint/2010/main" xmlns="" val="24111975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3"/>
          <p:cNvSpPr>
            <a:spLocks noGrp="1"/>
          </p:cNvSpPr>
          <p:nvPr>
            <p:ph type="dt" sz="half" idx="10"/>
          </p:nvPr>
        </p:nvSpPr>
        <p:spPr/>
        <p:txBody>
          <a:bodyPr/>
          <a:lstStyle>
            <a:lvl1pPr>
              <a:defRPr/>
            </a:lvl1pPr>
          </a:lstStyle>
          <a:p>
            <a:pPr>
              <a:defRPr/>
            </a:pPr>
            <a:fld id="{73BDF75B-5A96-4B4E-909F-7188D5946C4A}" type="datetime1">
              <a:rPr lang="en-US" smtClean="0"/>
              <a:pPr>
                <a:defRPr/>
              </a:pPr>
              <a:t>4/27/2021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E6CED92E-D081-4650-BDA2-FDC72F732BC2}" type="slidenum">
              <a:rPr lang="en-US"/>
              <a:pPr>
                <a:defRPr/>
              </a:pPr>
              <a:t>‹#›</a:t>
            </a:fld>
            <a:endParaRPr lang="en-US"/>
          </a:p>
        </p:txBody>
      </p:sp>
    </p:spTree>
    <p:extLst>
      <p:ext uri="{BB962C8B-B14F-4D97-AF65-F5344CB8AC3E}">
        <p14:creationId xmlns:p14="http://schemas.microsoft.com/office/powerpoint/2010/main" xmlns="" val="29682362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C745634-5B54-4CAE-83D1-A8AF6AAE209A}" type="datetime1">
              <a:rPr lang="en-US" smtClean="0"/>
              <a:pPr>
                <a:defRPr/>
              </a:pPr>
              <a:t>4/27/2021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21119672-D0A0-4718-8BBB-2A72124EA1FA}" type="slidenum">
              <a:rPr lang="en-US"/>
              <a:pPr>
                <a:defRPr/>
              </a:pPr>
              <a:t>‹#›</a:t>
            </a:fld>
            <a:endParaRPr lang="en-US"/>
          </a:p>
        </p:txBody>
      </p:sp>
    </p:spTree>
    <p:extLst>
      <p:ext uri="{BB962C8B-B14F-4D97-AF65-F5344CB8AC3E}">
        <p14:creationId xmlns:p14="http://schemas.microsoft.com/office/powerpoint/2010/main" xmlns="" val="4421053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BF79A50-A670-4F3D-AEBB-FB493323224A}" type="datetime1">
              <a:rPr lang="en-US" smtClean="0"/>
              <a:pPr>
                <a:defRPr/>
              </a:pPr>
              <a:t>4/27/2021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E1F2CE5-82EE-4D86-A1BA-A62E2F853B8E}" type="slidenum">
              <a:rPr lang="en-US"/>
              <a:pPr>
                <a:defRPr/>
              </a:pPr>
              <a:t>‹#›</a:t>
            </a:fld>
            <a:endParaRPr lang="en-US"/>
          </a:p>
        </p:txBody>
      </p:sp>
    </p:spTree>
    <p:extLst>
      <p:ext uri="{BB962C8B-B14F-4D97-AF65-F5344CB8AC3E}">
        <p14:creationId xmlns:p14="http://schemas.microsoft.com/office/powerpoint/2010/main" xmlns="" val="11945749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4292BC24-DDCD-4AF4-94D4-31CBBA7DC30E}" type="datetime1">
              <a:rPr lang="en-US" smtClean="0"/>
              <a:pPr>
                <a:defRPr/>
              </a:pPr>
              <a:t>4/27/2021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60783FF-B27A-4DA4-8DF3-25C8A2D9A4EA}" type="slidenum">
              <a:rPr lang="en-US"/>
              <a:pPr>
                <a:defRPr/>
              </a:pPr>
              <a:t>‹#›</a:t>
            </a:fld>
            <a:endParaRPr lang="en-US"/>
          </a:p>
        </p:txBody>
      </p:sp>
    </p:spTree>
    <p:extLst>
      <p:ext uri="{BB962C8B-B14F-4D97-AF65-F5344CB8AC3E}">
        <p14:creationId xmlns:p14="http://schemas.microsoft.com/office/powerpoint/2010/main" xmlns="" val="12595784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99F740F2-BF0B-43DC-8CFA-2E210D9DDBF7}" type="datetime1">
              <a:rPr lang="en-US" smtClean="0"/>
              <a:pPr>
                <a:defRPr/>
              </a:pPr>
              <a:t>4/27/2021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A79B6B6-9482-44D1-B9B3-C0B6ADDE66E2}" type="slidenum">
              <a:rPr lang="en-US"/>
              <a:pPr>
                <a:defRPr/>
              </a:pPr>
              <a:t>‹#›</a:t>
            </a:fld>
            <a:endParaRPr lang="en-US"/>
          </a:p>
        </p:txBody>
      </p:sp>
    </p:spTree>
    <p:extLst>
      <p:ext uri="{BB962C8B-B14F-4D97-AF65-F5344CB8AC3E}">
        <p14:creationId xmlns:p14="http://schemas.microsoft.com/office/powerpoint/2010/main" xmlns="" val="3314257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t>Click to edit Master title style</a:t>
            </a:r>
            <a:endParaRPr lang="en-US"/>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smtClean="0">
                <a:solidFill>
                  <a:srgbClr val="898989"/>
                </a:solidFill>
                <a:latin typeface="Calibri" pitchFamily="34" charset="0"/>
              </a:defRPr>
            </a:lvl1pPr>
          </a:lstStyle>
          <a:p>
            <a:pPr>
              <a:defRPr/>
            </a:pPr>
            <a:fld id="{3D6731DF-1C75-45F0-AD20-F5D76F80E562}" type="datetime1">
              <a:rPr lang="en-US" smtClean="0"/>
              <a:pPr>
                <a:defRPr/>
              </a:pPr>
              <a:t>4/27/2021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898989"/>
                </a:solidFill>
                <a:latin typeface="Calibri" pitchFamily="34" charset="0"/>
              </a:defRPr>
            </a:lvl1pPr>
          </a:lstStyle>
          <a:p>
            <a:pPr>
              <a:defRPr/>
            </a:pPr>
            <a:fld id="{33356E94-CB88-43B7-8FBD-51FAC28F172A}"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8.jpeg"/><Relationship Id="rId4" Type="http://schemas.openxmlformats.org/officeDocument/2006/relationships/hyperlink" Target="https://www.google.com/imgres?imgurl=https://www.coe.int/documents/8475493/52629233/Consultations_Protocol/bc89e202-37bf-06f2-deee-365299a70793?t=1527083832000&amp;imgrefurl=https://www.coe.int/en/web/cybercrime/t-cy-drafting-group&amp;tbnid=1jufjMq4HuOc7M&amp;vet=12ahUKEwj81Mn4z9nrAhXUt6QKHdwTDckQMygGegUIARCYAQ..i&amp;docid=w0l7fzO55a5vIM&amp;w=960&amp;h=580&amp;q=t-cy%20assessment&amp;client=firefox-b-d&amp;ved=2ahUKEwj81Mn4z9nrAhXUt6QKHdwTDckQMygGegUIARCYAQ"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openxmlformats.org/officeDocument/2006/relationships/image" Target="../media/image8.jpeg"/><Relationship Id="rId4" Type="http://schemas.openxmlformats.org/officeDocument/2006/relationships/hyperlink" Target="https://www.google.com/imgres?imgurl=https://www.coe.int/documents/8475493/52629233/Consultations_Protocol/bc89e202-37bf-06f2-deee-365299a70793?t=1527083832000&amp;imgrefurl=https://www.coe.int/en/web/cybercrime/t-cy-drafting-group&amp;tbnid=1jufjMq4HuOc7M&amp;vet=12ahUKEwj81Mn4z9nrAhXUt6QKHdwTDckQMygGegUIARCYAQ..i&amp;docid=w0l7fzO55a5vIM&amp;w=960&amp;h=580&amp;q=t-cy%20assessment&amp;client=firefox-b-d&amp;ved=2ahUKEwj81Mn4z9nrAhXUt6QKHdwTDckQMygGegUIARCYAQ" TargetMode="External"/></Relationships>
</file>

<file path=ppt/slides/_rels/slide12.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1.png"/><Relationship Id="rId7" Type="http://schemas.openxmlformats.org/officeDocument/2006/relationships/diagramQuickStyle" Target="../diagrams/quickStyle1.xml"/><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9.jpeg"/></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diagramColors" Target="../diagrams/colors2.xml"/><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8" Type="http://schemas.openxmlformats.org/officeDocument/2006/relationships/diagramColors" Target="../diagrams/colors3.xml"/><Relationship Id="rId3" Type="http://schemas.openxmlformats.org/officeDocument/2006/relationships/image" Target="../media/image1.png"/><Relationship Id="rId7" Type="http://schemas.openxmlformats.org/officeDocument/2006/relationships/diagramQuickStyle" Target="../diagrams/quickStyle3.xml"/><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diagramLayout" Target="../diagrams/layout3.xml"/><Relationship Id="rId5" Type="http://schemas.openxmlformats.org/officeDocument/2006/relationships/diagramData" Target="../diagrams/data3.xml"/><Relationship Id="rId4" Type="http://schemas.openxmlformats.org/officeDocument/2006/relationships/image" Target="../media/image9.jpeg"/></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6.xml"/><Relationship Id="rId1" Type="http://schemas.openxmlformats.org/officeDocument/2006/relationships/slideLayout" Target="../slideLayouts/slideLayout7.xml"/><Relationship Id="rId5" Type="http://schemas.openxmlformats.org/officeDocument/2006/relationships/image" Target="../media/image12.jpeg"/><Relationship Id="rId4" Type="http://schemas.openxmlformats.org/officeDocument/2006/relationships/hyperlink" Target="https://www.google.com/imgres?imgurl=https://www.fjg.co.uk/wp-content/uploads/2019/09/considerations.jpg&amp;imgrefurl=https://www.fjg.co.uk/blog/2019/09/25/preliminary-considerations-when-buying-or-selling-a-business&amp;tbnid=FY2wjfsd9pOpjM&amp;vet=12ahUKEwjo2YnH0dnrAhVUIMUKHcl3CRkQMygTegUIARDxAQ..i&amp;docid=B-g2a7BXrdQtAM&amp;w=1134&amp;h=756&amp;q=considerations&amp;client=firefox-b-d&amp;ved=2ahUKEwjo2YnH0dnrAhVUIMUKHcl3CRkQMygTegUIARDxAQ"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7.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3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9.xml"/><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3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0.xml"/><Relationship Id="rId1" Type="http://schemas.openxmlformats.org/officeDocument/2006/relationships/slideLayout" Target="../slideLayouts/slideLayout7.xml"/><Relationship Id="rId5" Type="http://schemas.openxmlformats.org/officeDocument/2006/relationships/image" Target="../media/image14.jpeg"/><Relationship Id="rId4" Type="http://schemas.openxmlformats.org/officeDocument/2006/relationships/hyperlink" Target="https://www.google.com/imgres?imgurl=http://www.mpsaz.org/assessment/images/puzzle-assessment.jpg&amp;imgrefurl=http://www.mpsaz.org/assessment&amp;tbnid=HP13rF0AKW4ePM&amp;vet=12ahUKEwiFjMGL0dnrAhWRu6QKHVPiCm0QMygGegUIARDaAQ..i&amp;docid=RHKuVRtnKfDZsM&amp;w=1000&amp;h=1040&amp;q=assessment&amp;client=firefox-b-d&amp;ved=2ahUKEwiFjMGL0dnrAhWRu6QKHVPiCm0QMygGegUIARDaAQ" TargetMode="External"/></Relationships>
</file>

<file path=ppt/slides/_rels/slide3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1.xml"/><Relationship Id="rId1" Type="http://schemas.openxmlformats.org/officeDocument/2006/relationships/slideLayout" Target="../slideLayouts/slideLayout7.xml"/><Relationship Id="rId5" Type="http://schemas.openxmlformats.org/officeDocument/2006/relationships/image" Target="../media/image15.jpeg"/><Relationship Id="rId4" Type="http://schemas.openxmlformats.org/officeDocument/2006/relationships/hyperlink" Target="https://www.google.com/imgres?imgurl=http://www.baghtel.com/images/slider/3.jpg&amp;imgrefurl=http://www.baghtel.com/&amp;tbnid=iGWV5ByCJLYktM&amp;vet=12ahUKEwirqs3U0tnrAhWLPOwKHfBgD0cQMygRegUIARD0AQ..i&amp;docid=cnbeivGdZr463M&amp;w=1920&amp;h=800&amp;q=ISP&amp;client=firefox-b-d&amp;ved=2ahUKEwirqs3U0tnrAhWLPOwKHfBgD0cQMygRegUIARD0AQ" TargetMode="External"/></Relationships>
</file>

<file path=ppt/slides/_rels/slide3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3.xml"/><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3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4.xml"/><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39.xml.rels><?xml version="1.0" encoding="UTF-8" standalone="yes"?>
<Relationships xmlns="http://schemas.openxmlformats.org/package/2006/relationships"><Relationship Id="rId8" Type="http://schemas.openxmlformats.org/officeDocument/2006/relationships/diagramColors" Target="../diagrams/colors4.xml"/><Relationship Id="rId3" Type="http://schemas.openxmlformats.org/officeDocument/2006/relationships/image" Target="../media/image1.png"/><Relationship Id="rId7" Type="http://schemas.openxmlformats.org/officeDocument/2006/relationships/diagramQuickStyle" Target="../diagrams/quickStyle4.xml"/><Relationship Id="rId2" Type="http://schemas.openxmlformats.org/officeDocument/2006/relationships/notesSlide" Target="../notesSlides/notesSlide35.xml"/><Relationship Id="rId1" Type="http://schemas.openxmlformats.org/officeDocument/2006/relationships/slideLayout" Target="../slideLayouts/slideLayout7.xml"/><Relationship Id="rId6" Type="http://schemas.openxmlformats.org/officeDocument/2006/relationships/diagramLayout" Target="../diagrams/layout4.xml"/><Relationship Id="rId5" Type="http://schemas.openxmlformats.org/officeDocument/2006/relationships/diagramData" Target="../diagrams/data4.xml"/><Relationship Id="rId4" Type="http://schemas.openxmlformats.org/officeDocument/2006/relationships/image" Target="../media/image9.jpeg"/></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6.xml"/><Relationship Id="rId1" Type="http://schemas.openxmlformats.org/officeDocument/2006/relationships/slideLayout" Target="../slideLayouts/slideLayout7.xml"/><Relationship Id="rId6" Type="http://schemas.openxmlformats.org/officeDocument/2006/relationships/image" Target="../media/image17.jpeg"/><Relationship Id="rId5" Type="http://schemas.openxmlformats.org/officeDocument/2006/relationships/hyperlink" Target="https://www.coe.int/en/web/cybercrime/the-budapest-convention" TargetMode="External"/><Relationship Id="rId4" Type="http://schemas.openxmlformats.org/officeDocument/2006/relationships/hyperlink" Target="https://www.coe.int/en/web/cybercrime/home" TargetMode="External"/></Relationships>
</file>

<file path=ppt/slides/_rels/slide4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17.jpeg"/><Relationship Id="rId2" Type="http://schemas.openxmlformats.org/officeDocument/2006/relationships/notesSlide" Target="../notesSlides/notesSlide37.xml"/><Relationship Id="rId1" Type="http://schemas.openxmlformats.org/officeDocument/2006/relationships/slideLayout" Target="../slideLayouts/slideLayout7.xml"/><Relationship Id="rId6" Type="http://schemas.openxmlformats.org/officeDocument/2006/relationships/hyperlink" Target="http://www.coe.int/en/web/cybercrime/preventing-cybercrime" TargetMode="External"/><Relationship Id="rId5" Type="http://schemas.openxmlformats.org/officeDocument/2006/relationships/hyperlink" Target="http://www.coe.int/en/web/cybercrime/all-reports" TargetMode="External"/><Relationship Id="rId4" Type="http://schemas.openxmlformats.org/officeDocument/2006/relationships/hyperlink" Target="https://www.coe.int/en/web/cybercrime/resources" TargetMode="External"/></Relationships>
</file>

<file path=ppt/slides/_rels/slide4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8.xml"/><Relationship Id="rId1" Type="http://schemas.openxmlformats.org/officeDocument/2006/relationships/slideLayout" Target="../slideLayouts/slideLayout7.xml"/><Relationship Id="rId6" Type="http://schemas.openxmlformats.org/officeDocument/2006/relationships/image" Target="../media/image17.jpeg"/><Relationship Id="rId5" Type="http://schemas.openxmlformats.org/officeDocument/2006/relationships/hyperlink" Target="https://www.coe.int/en/web/cybercrime/protecting-children" TargetMode="External"/><Relationship Id="rId4" Type="http://schemas.openxmlformats.org/officeDocument/2006/relationships/hyperlink" Target="https://www.coe.int/en/web/cybercrime/country-profiles" TargetMode="External"/></Relationships>
</file>

<file path=ppt/slides/_rels/slide4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9.xml"/><Relationship Id="rId1" Type="http://schemas.openxmlformats.org/officeDocument/2006/relationships/slideLayout" Target="../slideLayouts/slideLayout7.xml"/><Relationship Id="rId6" Type="http://schemas.openxmlformats.org/officeDocument/2006/relationships/image" Target="../media/image17.jpeg"/><Relationship Id="rId5" Type="http://schemas.openxmlformats.org/officeDocument/2006/relationships/hyperlink" Target="https://www.coe.int/en/web/cybercrime/lea-/-isp-cooperation" TargetMode="External"/><Relationship Id="rId4" Type="http://schemas.openxmlformats.org/officeDocument/2006/relationships/hyperlink" Target="https://www.coe.int/en/web/cybercrime/international-cooperation" TargetMode="External"/></Relationships>
</file>

<file path=ppt/slides/_rels/slide4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0.xml"/><Relationship Id="rId1" Type="http://schemas.openxmlformats.org/officeDocument/2006/relationships/slideLayout" Target="../slideLayouts/slideLayout7.xml"/><Relationship Id="rId4" Type="http://schemas.openxmlformats.org/officeDocument/2006/relationships/image" Target="../media/image18.png"/></Relationships>
</file>

<file path=ppt/slides/_rels/slide4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1.xml"/><Relationship Id="rId1" Type="http://schemas.openxmlformats.org/officeDocument/2006/relationships/slideLayout" Target="../slideLayouts/slideLayout7.xml"/><Relationship Id="rId5" Type="http://schemas.openxmlformats.org/officeDocument/2006/relationships/image" Target="../media/image20.jpeg"/><Relationship Id="rId4" Type="http://schemas.openxmlformats.org/officeDocument/2006/relationships/image" Target="../media/image19.jpeg"/></Relationships>
</file>

<file path=ppt/slides/_rels/slide4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2.xml"/><Relationship Id="rId1" Type="http://schemas.openxmlformats.org/officeDocument/2006/relationships/slideLayout" Target="../slideLayouts/slideLayout7.xml"/><Relationship Id="rId4" Type="http://schemas.openxmlformats.org/officeDocument/2006/relationships/image" Target="../media/image21.jpeg"/></Relationships>
</file>

<file path=ppt/slides/_rels/slide4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3.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4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5.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5.jpeg"/><Relationship Id="rId4" Type="http://schemas.openxmlformats.org/officeDocument/2006/relationships/hyperlink" Target="https://www.google.com/imgres?imgurl=http://www.coe.int/documents/8475493/10577759/Signature.jpg/b2d44802-4426-4792-bda1-aff826fdeeab&amp;imgrefurl=https://www.coe.int/en/web/cybercrime/-/accession-by-chile-and-signature-to-the-budapest-convention-on-cybercrime&amp;tbnid=3M-qGTwcZkQtjM&amp;vet=12ahUKEwjmwKa3z9nrAhWKiqQKHX6aBTMQMygCegUIARCUAQ..i&amp;docid=pSPjkCaWww-iKM&amp;w=870&amp;h=489&amp;q=cybercrime%20convention&amp;client=firefox-b-d&amp;ved=2ahUKEwjmwKa3z9nrAhWKiqQKHX6aBTMQMygCegUIARCUAQ"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image" Target="../media/image6.jpeg"/><Relationship Id="rId4" Type="http://schemas.openxmlformats.org/officeDocument/2006/relationships/hyperlink" Target="https://www.google.com/imgres?imgurl=http://www.coe.int/documents/16695/8693496/Taget_shutterstock_157332656.jpg/16a836ff-3a6f-4a43-9cdf-ea36cbef79ec&amp;imgrefurl=https://www.coe.int/en/web/portal/full-news/-/asset_publisher/y5xQt7QdunzT/content/protecting-you-and-your-rights-the-budapest-convention-on-cybercrime-fifteen-years-on?_101_INSTANCE_y5xQt7QdunzT_inheritRedirect=false&amp;_101_INSTANCE_y5xQt7QdunzT_languageId=en_GB&amp;tbnid=M5ZlwVnlGVIX4M&amp;vet=12ahUKEwjmwKa3z9nrAhWKiqQKHX6aBTMQMygIegUIARCgAQ..i&amp;docid=HMI0C1D9e_ICxM&amp;w=870&amp;h=489&amp;q=cybercrime%20convention&amp;client=firefox-b-d&amp;ved=2ahUKEwjmwKa3z9nrAhWKiqQKHX6aBTMQMygIegUIARCgAQ"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image" Target="../media/image7.jpeg"/><Relationship Id="rId4" Type="http://schemas.openxmlformats.org/officeDocument/2006/relationships/hyperlink" Target="https://www.google.com/imgres?imgurl=https://www.coe.int/documents/8475493/10577762/T-CY+ID/ecb6cdfa-644f-4b13-86c8-747bc6da18d5?t=1415878754000&amp;imgrefurl=https://www.coe.int/en/web/cybercrime/the-budapest-convention&amp;tbnid=e0XN1vMnCW5N2M&amp;vet=12ahUKEwjd-fuO0tnrAhWSr6QKHZNTDWEQMygAegUIARCPAQ..i&amp;docid=PMLrjF0nIpqp8M&amp;w=240&amp;h=340&amp;q=budapest%20convention&amp;client=firefox-b-d&amp;ved=2ahUKEwjd-fuO0tnrAhWSr6QKHZNTDWEQMygAegUIARCPAQ"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2928926" y="6279703"/>
            <a:ext cx="3072123" cy="46166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sq-AL" sz="2400" b="1" i="0" u="none" strike="noStrike" cap="none" normalizeH="0" baseline="0">
                <a:ln>
                  <a:noFill/>
                </a:ln>
                <a:solidFill>
                  <a:srgbClr val="2F618F"/>
                </a:solidFill>
                <a:latin typeface="Arial Narrow" panose="020B0606020202030204" pitchFamily="34" charset="0"/>
                <a:ea typeface="Calibri" pitchFamily="34" charset="0"/>
                <a:cs typeface="Times New Roman" pitchFamily="18" charset="0"/>
              </a:rPr>
              <a:t>www.coe.int/cybercrime</a:t>
            </a:r>
          </a:p>
        </p:txBody>
      </p:sp>
      <p:sp>
        <p:nvSpPr>
          <p:cNvPr id="10" name="Rectangle 9"/>
          <p:cNvSpPr/>
          <p:nvPr/>
        </p:nvSpPr>
        <p:spPr>
          <a:xfrm>
            <a:off x="179512" y="1727299"/>
            <a:ext cx="8750206" cy="4431983"/>
          </a:xfrm>
          <a:prstGeom prst="rect">
            <a:avLst/>
          </a:prstGeom>
          <a:ln>
            <a:noFill/>
          </a:ln>
        </p:spPr>
        <p:txBody>
          <a:bodyPr wrap="square">
            <a:spAutoFit/>
          </a:bodyPr>
          <a:lstStyle/>
          <a:p>
            <a:pPr algn="ctr"/>
            <a:r>
              <a:rPr lang="sq-AL" sz="3600" b="1" i="1" dirty="0">
                <a:solidFill>
                  <a:schemeClr val="tx2"/>
                </a:solidFill>
              </a:rPr>
              <a:t>Kurs i Specializuar Gjyqësor për Bashkëpunimin Ndërkombëtar</a:t>
            </a:r>
          </a:p>
          <a:p>
            <a:pPr algn="ctr"/>
            <a:endParaRPr lang="fr-FR" b="1" dirty="0"/>
          </a:p>
          <a:p>
            <a:pPr marL="0" indent="0" algn="ctr">
              <a:buFont typeface="Arial" charset="0"/>
              <a:buNone/>
              <a:defRPr/>
            </a:pPr>
            <a:r>
              <a:rPr lang="sq-AL" b="1" dirty="0"/>
              <a:t> </a:t>
            </a:r>
          </a:p>
          <a:p>
            <a:pPr marL="0" indent="0" algn="ctr">
              <a:buFont typeface="Arial" charset="0"/>
              <a:buNone/>
              <a:defRPr/>
            </a:pPr>
            <a:r>
              <a:rPr lang="sq-AL" sz="3200" b="1" dirty="0">
                <a:solidFill>
                  <a:schemeClr val="tx2"/>
                </a:solidFill>
              </a:rPr>
              <a:t>Sesioni 1.4 </a:t>
            </a:r>
          </a:p>
          <a:p>
            <a:pPr marL="0" indent="0" algn="ctr">
              <a:buFont typeface="Arial" charset="0"/>
              <a:buNone/>
              <a:defRPr/>
            </a:pPr>
            <a:r>
              <a:rPr lang="sq-AL" sz="3200" b="1" dirty="0">
                <a:solidFill>
                  <a:schemeClr val="tx2"/>
                </a:solidFill>
              </a:rPr>
              <a:t>Procedurat dhe praktika e ndihmës juridike të ndërsjellë</a:t>
            </a:r>
          </a:p>
          <a:p>
            <a:pPr marL="0" indent="0" algn="ctr">
              <a:buFont typeface="Arial" charset="0"/>
              <a:buNone/>
              <a:defRPr/>
            </a:pPr>
            <a:endParaRPr lang="en-GB" sz="3200" b="1" dirty="0">
              <a:solidFill>
                <a:schemeClr val="tx2"/>
              </a:solidFill>
            </a:endParaRPr>
          </a:p>
          <a:p>
            <a:pPr marL="0" indent="0" algn="ctr">
              <a:buFont typeface="Arial" charset="0"/>
              <a:buNone/>
              <a:defRPr/>
            </a:pPr>
            <a:r>
              <a:rPr lang="sq-AL" sz="2800" b="1" dirty="0">
                <a:solidFill>
                  <a:schemeClr val="tx2"/>
                </a:solidFill>
              </a:rPr>
              <a:t>- versioni </a:t>
            </a:r>
            <a:r>
              <a:rPr lang="sq-AL" sz="2800" b="1" dirty="0" err="1">
                <a:solidFill>
                  <a:schemeClr val="tx2"/>
                </a:solidFill>
              </a:rPr>
              <a:t>online</a:t>
            </a:r>
            <a:r>
              <a:rPr lang="sq-AL" sz="2800" b="1" dirty="0">
                <a:solidFill>
                  <a:schemeClr val="tx2"/>
                </a:solidFill>
              </a:rPr>
              <a:t> -</a:t>
            </a:r>
          </a:p>
        </p:txBody>
      </p:sp>
      <p:sp>
        <p:nvSpPr>
          <p:cNvPr id="11" name="Rectangle 10">
            <a:extLst>
              <a:ext uri="{FF2B5EF4-FFF2-40B4-BE49-F238E27FC236}">
                <a16:creationId xmlns:a16="http://schemas.microsoft.com/office/drawing/2014/main" xmlns="" id="{28D03BE2-FB8E-7347-AE47-AF895B0A6135}"/>
              </a:ext>
            </a:extLst>
          </p:cNvPr>
          <p:cNvSpPr/>
          <p:nvPr/>
        </p:nvSpPr>
        <p:spPr>
          <a:xfrm>
            <a:off x="-16565" y="-4763"/>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pic>
        <p:nvPicPr>
          <p:cNvPr id="19" name="Picture 4">
            <a:extLst>
              <a:ext uri="{FF2B5EF4-FFF2-40B4-BE49-F238E27FC236}">
                <a16:creationId xmlns:a16="http://schemas.microsoft.com/office/drawing/2014/main" xmlns="" id="{753D533C-3528-6B42-B05B-8356FF76FC15}"/>
              </a:ext>
            </a:extLst>
          </p:cNvPr>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6565" y="-4254"/>
            <a:ext cx="1321766" cy="10789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0" name="TextBox 13">
            <a:extLst>
              <a:ext uri="{FF2B5EF4-FFF2-40B4-BE49-F238E27FC236}">
                <a16:creationId xmlns:a16="http://schemas.microsoft.com/office/drawing/2014/main" xmlns="" id="{E9D04F56-8666-F64D-B157-6DE9DDF12FF0}"/>
              </a:ext>
            </a:extLst>
          </p:cNvPr>
          <p:cNvSpPr txBox="1">
            <a:spLocks noChangeArrowheads="1"/>
          </p:cNvSpPr>
          <p:nvPr/>
        </p:nvSpPr>
        <p:spPr bwMode="auto">
          <a:xfrm>
            <a:off x="1278836" y="-11113"/>
            <a:ext cx="3817937" cy="55399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sr-Latn-CS" altLang="en-US" sz="1400" dirty="0">
              <a:solidFill>
                <a:schemeClr val="bg1"/>
              </a:solidFill>
              <a:ea typeface="MS PGothic" panose="020B0600070205080204" pitchFamily="34" charset="-128"/>
            </a:endParaRPr>
          </a:p>
          <a:p>
            <a:pPr eaLnBrk="1" hangingPunct="1">
              <a:spcBef>
                <a:spcPct val="0"/>
              </a:spcBef>
              <a:buFontTx/>
              <a:buNone/>
            </a:pPr>
            <a:endParaRPr lang="sr-Latn-CS" altLang="en-US" sz="1600" b="1" dirty="0">
              <a:solidFill>
                <a:schemeClr val="bg1"/>
              </a:solidFill>
              <a:latin typeface="Arial Narrow" panose="020B0604020202020204" pitchFamily="34" charset="0"/>
              <a:ea typeface="MS PGothic" panose="020B0600070205080204" pitchFamily="34" charset="-128"/>
            </a:endParaRPr>
          </a:p>
        </p:txBody>
      </p:sp>
      <p:pic>
        <p:nvPicPr>
          <p:cNvPr id="21" name="Picture 8" descr="http://www.coe.int/documents/16695/995226/Funded+EU%2BCOE+-+Implemented+COE+dark+background.png/643b8f9d-517b-4fad-82f4-488bde2625b0?t=1375371137000?t=1375371137000">
            <a:extLst>
              <a:ext uri="{FF2B5EF4-FFF2-40B4-BE49-F238E27FC236}">
                <a16:creationId xmlns:a16="http://schemas.microsoft.com/office/drawing/2014/main" xmlns="" id="{5F39A16C-F9D3-2A4D-98FE-6E0DFED1E2AE}"/>
              </a:ext>
            </a:extLst>
          </p:cNvPr>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4896748" y="211138"/>
            <a:ext cx="4087813" cy="711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6423288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10</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10</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pitchFamily="34" charset="-128"/>
              </a:rPr>
              <a:t>Standarde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88522" y="1120348"/>
            <a:ext cx="4572000" cy="5478423"/>
          </a:xfrm>
          <a:prstGeom prst="rect">
            <a:avLst/>
          </a:prstGeom>
        </p:spPr>
        <p:txBody>
          <a:bodyPr>
            <a:spAutoFit/>
          </a:bodyPr>
          <a:lstStyle/>
          <a:p>
            <a:pPr marL="342900" indent="-342900">
              <a:buFont typeface="Wingdings" pitchFamily="2" charset="2"/>
              <a:buChar char="Ø"/>
            </a:pPr>
            <a:r>
              <a:rPr lang="sq-AL" sz="2200" b="1" dirty="0"/>
              <a:t>Standardet e ARDHSHME të bashkëpunimit ndërkombëtar në lidhje me krimin </a:t>
            </a:r>
            <a:r>
              <a:rPr lang="sq-AL" sz="2200" b="1" dirty="0" err="1"/>
              <a:t>kibernetik</a:t>
            </a:r>
            <a:r>
              <a:rPr lang="sq-AL" sz="2200" b="1" dirty="0"/>
              <a:t> dhe provat elektronike</a:t>
            </a:r>
          </a:p>
          <a:p>
            <a:pPr>
              <a:buNone/>
            </a:pPr>
            <a:endParaRPr lang="en-GB" sz="1100" dirty="0"/>
          </a:p>
          <a:p>
            <a:pPr marL="342900" indent="-342900">
              <a:buFont typeface="Wingdings" pitchFamily="2" charset="2"/>
              <a:buChar char="ü"/>
            </a:pPr>
            <a:r>
              <a:rPr lang="sq-AL" sz="2200" b="1" dirty="0"/>
              <a:t>Konventa e </a:t>
            </a:r>
            <a:r>
              <a:rPr lang="sq-AL" sz="2200" b="1" dirty="0" err="1"/>
              <a:t>KiE</a:t>
            </a:r>
            <a:r>
              <a:rPr lang="sq-AL" sz="2200" b="1" dirty="0"/>
              <a:t>-së për Krimin </a:t>
            </a:r>
            <a:r>
              <a:rPr lang="sq-AL" sz="2200" b="1" dirty="0" err="1"/>
              <a:t>Kibernetik</a:t>
            </a:r>
            <a:r>
              <a:rPr lang="sq-AL" sz="2200" b="1" dirty="0"/>
              <a:t> - Protokolli i Dytë shtesë</a:t>
            </a:r>
            <a:r>
              <a:rPr lang="sq-AL" sz="2200" dirty="0"/>
              <a:t> </a:t>
            </a:r>
            <a:r>
              <a:rPr lang="sq-AL" sz="2200" b="1" dirty="0"/>
              <a:t>- nenet e </a:t>
            </a:r>
            <a:r>
              <a:rPr lang="sq-AL" sz="2200" b="1" dirty="0">
                <a:solidFill>
                  <a:srgbClr val="FF0000"/>
                </a:solidFill>
              </a:rPr>
              <a:t>mundshme</a:t>
            </a:r>
            <a:r>
              <a:rPr lang="sq-AL" sz="2200" dirty="0"/>
              <a:t>:</a:t>
            </a:r>
          </a:p>
          <a:p>
            <a:pPr indent="-342900">
              <a:buFont typeface="Arial" panose="020B0604020202020204" pitchFamily="34" charset="0"/>
              <a:buChar char="•"/>
            </a:pPr>
            <a:r>
              <a:rPr lang="sq-AL" sz="2200" i="1" dirty="0"/>
              <a:t>Neni 2</a:t>
            </a:r>
            <a:r>
              <a:rPr lang="sq-AL" sz="2200" dirty="0"/>
              <a:t> - Fushëveprimi i zbatimit</a:t>
            </a:r>
          </a:p>
          <a:p>
            <a:pPr indent="-342900">
              <a:buFont typeface="Arial" panose="020B0604020202020204" pitchFamily="34" charset="0"/>
              <a:buChar char="•"/>
            </a:pPr>
            <a:r>
              <a:rPr lang="sq-AL" sz="2200" i="1" dirty="0"/>
              <a:t>Neni 3 </a:t>
            </a:r>
            <a:r>
              <a:rPr lang="sq-AL" sz="2200" dirty="0"/>
              <a:t>- Përkufizimet</a:t>
            </a:r>
          </a:p>
          <a:p>
            <a:pPr indent="-342900">
              <a:buFont typeface="Arial" panose="020B0604020202020204" pitchFamily="34" charset="0"/>
              <a:buChar char="•"/>
            </a:pPr>
            <a:r>
              <a:rPr lang="sq-AL" sz="2200" i="1" dirty="0"/>
              <a:t>Neni 4</a:t>
            </a:r>
            <a:r>
              <a:rPr lang="sq-AL" sz="2200" dirty="0"/>
              <a:t> - Gjuha e kërkesës</a:t>
            </a:r>
          </a:p>
          <a:p>
            <a:pPr marL="342900" indent="-342900">
              <a:buFont typeface="Arial" panose="020B0604020202020204" pitchFamily="34" charset="0"/>
              <a:buChar char="•"/>
            </a:pPr>
            <a:r>
              <a:rPr lang="sq-AL" sz="2200" i="1" dirty="0"/>
              <a:t>Neni 6</a:t>
            </a:r>
            <a:r>
              <a:rPr lang="sq-AL" sz="2200" dirty="0"/>
              <a:t> - Dispozitat e përgjithshme të zbatueshme sipas Kapitullit III</a:t>
            </a:r>
          </a:p>
          <a:p>
            <a:pPr marL="342900" indent="-342900">
              <a:buFont typeface="Arial" panose="020B0604020202020204" pitchFamily="34" charset="0"/>
              <a:buChar char="•"/>
            </a:pPr>
            <a:r>
              <a:rPr lang="sq-AL" sz="2200" i="1" dirty="0"/>
              <a:t>Neni </a:t>
            </a:r>
            <a:r>
              <a:rPr lang="sq-AL" sz="2200" dirty="0"/>
              <a:t>7 - Shtrirja e një kërkimi në një sistem kompjuterik të lidhur</a:t>
            </a:r>
          </a:p>
        </p:txBody>
      </p:sp>
      <p:sp>
        <p:nvSpPr>
          <p:cNvPr id="6" name="Rectangle 5">
            <a:extLst>
              <a:ext uri="{FF2B5EF4-FFF2-40B4-BE49-F238E27FC236}">
                <a16:creationId xmlns:a16="http://schemas.microsoft.com/office/drawing/2014/main" xmlns="" id="{581799B2-487B-EB49-9EBA-A92793CD9DF2}"/>
              </a:ext>
            </a:extLst>
          </p:cNvPr>
          <p:cNvSpPr/>
          <p:nvPr/>
        </p:nvSpPr>
        <p:spPr>
          <a:xfrm>
            <a:off x="4732127" y="1156410"/>
            <a:ext cx="4572000" cy="2123658"/>
          </a:xfrm>
          <a:prstGeom prst="rect">
            <a:avLst/>
          </a:prstGeom>
        </p:spPr>
        <p:txBody>
          <a:bodyPr>
            <a:spAutoFit/>
          </a:bodyPr>
          <a:lstStyle/>
          <a:p>
            <a:pPr marL="342900" indent="-342900">
              <a:buFont typeface="Arial" panose="020B0604020202020204" pitchFamily="34" charset="0"/>
              <a:buChar char="•"/>
            </a:pPr>
            <a:r>
              <a:rPr lang="sq-AL" sz="2200" i="1"/>
              <a:t>Neni 8</a:t>
            </a:r>
            <a:r>
              <a:rPr lang="sq-AL" sz="2200"/>
              <a:t> - Hetimet e fshehta me anë të sistemit kompjuterik</a:t>
            </a:r>
          </a:p>
          <a:p>
            <a:pPr marL="342900" indent="-342900">
              <a:buFont typeface="Arial" panose="020B0604020202020204" pitchFamily="34" charset="0"/>
              <a:buChar char="•"/>
            </a:pPr>
            <a:r>
              <a:rPr lang="sq-AL" sz="2200" i="1"/>
              <a:t>Neni 10 </a:t>
            </a:r>
            <a:r>
              <a:rPr lang="sq-AL" sz="2200"/>
              <a:t>- Video konferencat</a:t>
            </a:r>
          </a:p>
          <a:p>
            <a:pPr marL="342900" indent="-342900">
              <a:buFont typeface="Arial" panose="020B0604020202020204" pitchFamily="34" charset="0"/>
              <a:buChar char="•"/>
            </a:pPr>
            <a:r>
              <a:rPr lang="sq-AL" sz="2200" i="1"/>
              <a:t>Neni 11 </a:t>
            </a:r>
            <a:r>
              <a:rPr lang="sq-AL" sz="2200"/>
              <a:t>- Ekipet e përbashkëta të hetimit dhe hetimet e përbashkëta</a:t>
            </a:r>
          </a:p>
        </p:txBody>
      </p:sp>
      <p:pic>
        <p:nvPicPr>
          <p:cNvPr id="5" name="Picture 2" descr="Protocol negotiations">
            <a:hlinkClick r:id="rId4"/>
            <a:extLst>
              <a:ext uri="{FF2B5EF4-FFF2-40B4-BE49-F238E27FC236}">
                <a16:creationId xmlns:a16="http://schemas.microsoft.com/office/drawing/2014/main" xmlns="" id="{AA8DA2B0-D0B5-47E7-9446-177F1B402E67}"/>
              </a:ext>
            </a:extLst>
          </p:cNvPr>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5188272" y="3785676"/>
            <a:ext cx="3362995" cy="203517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40483683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11</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11</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pitchFamily="34" charset="-128"/>
              </a:rPr>
              <a:t>Standarde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88522" y="1120348"/>
            <a:ext cx="4572000" cy="5816977"/>
          </a:xfrm>
          <a:prstGeom prst="rect">
            <a:avLst/>
          </a:prstGeom>
        </p:spPr>
        <p:txBody>
          <a:bodyPr>
            <a:spAutoFit/>
          </a:bodyPr>
          <a:lstStyle/>
          <a:p>
            <a:pPr marL="342900" indent="-342900">
              <a:buFont typeface="Wingdings" pitchFamily="2" charset="2"/>
              <a:buChar char="Ø"/>
            </a:pPr>
            <a:r>
              <a:rPr lang="sq-AL" sz="2200" b="1" dirty="0"/>
              <a:t>Standardet e ARDHSHME të bashkëpunimit ndërkombëtar në lidhje me krimin </a:t>
            </a:r>
            <a:r>
              <a:rPr lang="sq-AL" sz="2200" b="1" dirty="0" err="1"/>
              <a:t>kibernetik</a:t>
            </a:r>
            <a:r>
              <a:rPr lang="sq-AL" sz="2200" b="1" dirty="0"/>
              <a:t> dhe provat elektronike</a:t>
            </a:r>
          </a:p>
          <a:p>
            <a:pPr>
              <a:buNone/>
            </a:pPr>
            <a:endParaRPr lang="en-GB" sz="1200" dirty="0"/>
          </a:p>
          <a:p>
            <a:pPr marL="342900" indent="-342900">
              <a:buFont typeface="Wingdings" pitchFamily="2" charset="2"/>
              <a:buChar char="ü"/>
            </a:pPr>
            <a:r>
              <a:rPr lang="sq-AL" sz="2200" b="1" dirty="0"/>
              <a:t>Konventa e </a:t>
            </a:r>
            <a:r>
              <a:rPr lang="sq-AL" sz="2200" b="1" dirty="0" err="1"/>
              <a:t>KiE</a:t>
            </a:r>
            <a:r>
              <a:rPr lang="sq-AL" sz="2200" b="1" dirty="0"/>
              <a:t>-së për Krimin </a:t>
            </a:r>
            <a:r>
              <a:rPr lang="sq-AL" sz="2200" b="1" dirty="0" err="1"/>
              <a:t>Kibernetik</a:t>
            </a:r>
            <a:r>
              <a:rPr lang="sq-AL" sz="2200" b="1" dirty="0"/>
              <a:t> - Protokolli i Dytë shtesë</a:t>
            </a:r>
            <a:r>
              <a:rPr lang="sq-AL" sz="2200" dirty="0"/>
              <a:t> </a:t>
            </a:r>
            <a:r>
              <a:rPr lang="sq-AL" sz="2200" b="1" dirty="0"/>
              <a:t>- nenet e </a:t>
            </a:r>
            <a:r>
              <a:rPr lang="sq-AL" sz="2200" b="1" dirty="0">
                <a:solidFill>
                  <a:srgbClr val="FF0000"/>
                </a:solidFill>
              </a:rPr>
              <a:t>mundshme</a:t>
            </a:r>
            <a:r>
              <a:rPr lang="sq-AL" sz="2200" dirty="0"/>
              <a:t>:</a:t>
            </a:r>
          </a:p>
          <a:p>
            <a:pPr marL="342900" indent="-342900">
              <a:buFont typeface="Arial" panose="020B0604020202020204" pitchFamily="34" charset="0"/>
              <a:buChar char="•"/>
            </a:pPr>
            <a:r>
              <a:rPr lang="sq-AL" sz="2200" i="1" dirty="0"/>
              <a:t>Neni 13 </a:t>
            </a:r>
            <a:r>
              <a:rPr lang="sq-AL" sz="2200" dirty="0"/>
              <a:t>- Ndihma e ndërsjellë emergjente</a:t>
            </a:r>
          </a:p>
          <a:p>
            <a:pPr marL="342900" indent="-342900">
              <a:buFont typeface="Arial" panose="020B0604020202020204" pitchFamily="34" charset="0"/>
              <a:buChar char="•"/>
            </a:pPr>
            <a:r>
              <a:rPr lang="sq-AL" sz="2200" i="1" dirty="0"/>
              <a:t>Neni 14 </a:t>
            </a:r>
            <a:r>
              <a:rPr lang="sq-AL" sz="2200" dirty="0"/>
              <a:t>- Zbulimi i të dhënave për </a:t>
            </a:r>
            <a:r>
              <a:rPr lang="sq-AL" sz="2200" dirty="0" err="1"/>
              <a:t>abonuesin</a:t>
            </a:r>
            <a:endParaRPr lang="sq-AL" sz="2200" dirty="0"/>
          </a:p>
          <a:p>
            <a:pPr marL="342900" indent="-342900">
              <a:buFont typeface="Arial" panose="020B0604020202020204" pitchFamily="34" charset="0"/>
              <a:buChar char="•"/>
            </a:pPr>
            <a:r>
              <a:rPr lang="sq-AL" sz="2200" i="1" dirty="0"/>
              <a:t>Neni 15 </a:t>
            </a:r>
            <a:r>
              <a:rPr lang="sq-AL" sz="2200" dirty="0"/>
              <a:t>- Dhënia e efektit urdhrave nga një palë tjetër për paraqitjen e të dhënave në mënyrë të shpejtë </a:t>
            </a:r>
          </a:p>
          <a:p>
            <a:pPr marL="342900" indent="-342900">
              <a:buFont typeface="Arial" panose="020B0604020202020204" pitchFamily="34" charset="0"/>
              <a:buChar char="•"/>
            </a:pPr>
            <a:endParaRPr lang="en-GB" sz="2200" dirty="0"/>
          </a:p>
        </p:txBody>
      </p:sp>
      <p:sp>
        <p:nvSpPr>
          <p:cNvPr id="5" name="Rectangle 4">
            <a:extLst>
              <a:ext uri="{FF2B5EF4-FFF2-40B4-BE49-F238E27FC236}">
                <a16:creationId xmlns:a16="http://schemas.microsoft.com/office/drawing/2014/main" xmlns="" id="{489FA2E9-6FAC-414D-8F4F-3A2DD5AFFF3D}"/>
              </a:ext>
            </a:extLst>
          </p:cNvPr>
          <p:cNvSpPr/>
          <p:nvPr/>
        </p:nvSpPr>
        <p:spPr>
          <a:xfrm>
            <a:off x="4507017" y="1120348"/>
            <a:ext cx="4572000" cy="2123658"/>
          </a:xfrm>
          <a:prstGeom prst="rect">
            <a:avLst/>
          </a:prstGeom>
        </p:spPr>
        <p:txBody>
          <a:bodyPr>
            <a:spAutoFit/>
          </a:bodyPr>
          <a:lstStyle/>
          <a:p>
            <a:pPr marL="342900" lvl="1" indent="-342900">
              <a:buFont typeface="Arial" panose="020B0604020202020204" pitchFamily="34" charset="0"/>
              <a:buChar char="•"/>
            </a:pPr>
            <a:r>
              <a:rPr lang="sq-AL" sz="2200" i="1"/>
              <a:t>Neni 16 </a:t>
            </a:r>
            <a:r>
              <a:rPr lang="sq-AL" sz="2200"/>
              <a:t>- Zbulimi i shpejtë i të dhënave në raste emergjente</a:t>
            </a:r>
          </a:p>
          <a:p>
            <a:pPr marL="342900" lvl="1" indent="-342900">
              <a:buFont typeface="Arial" panose="020B0604020202020204" pitchFamily="34" charset="0"/>
              <a:buChar char="•"/>
            </a:pPr>
            <a:r>
              <a:rPr lang="sq-AL" sz="2200" i="1"/>
              <a:t>Neni 17 </a:t>
            </a:r>
            <a:r>
              <a:rPr lang="sq-AL" sz="2200"/>
              <a:t>- Qasja në informacione në lidhje me fushat e regjistruara të Internetit</a:t>
            </a:r>
          </a:p>
          <a:p>
            <a:pPr marL="342900" lvl="1" indent="-342900">
              <a:buFont typeface="Arial" panose="020B0604020202020204" pitchFamily="34" charset="0"/>
              <a:buChar char="•"/>
            </a:pPr>
            <a:r>
              <a:rPr lang="sq-AL" sz="2200" i="1"/>
              <a:t>Nenet 18-19</a:t>
            </a:r>
            <a:r>
              <a:rPr lang="sq-AL" sz="2200"/>
              <a:t> - Dispozitat përfundimtare</a:t>
            </a:r>
          </a:p>
        </p:txBody>
      </p:sp>
      <p:pic>
        <p:nvPicPr>
          <p:cNvPr id="3074" name="Picture 2" descr="Protocol negotiations">
            <a:hlinkClick r:id="rId4"/>
            <a:extLst>
              <a:ext uri="{FF2B5EF4-FFF2-40B4-BE49-F238E27FC236}">
                <a16:creationId xmlns:a16="http://schemas.microsoft.com/office/drawing/2014/main" xmlns="" id="{7B53C061-D9A5-41BC-8A21-7CA9DF519EBE}"/>
              </a:ext>
            </a:extLst>
          </p:cNvPr>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5188272" y="3785676"/>
            <a:ext cx="3362995" cy="203517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646085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12</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12</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pitchFamily="34" charset="-128"/>
              </a:rPr>
              <a:t>Standarde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pic>
        <p:nvPicPr>
          <p:cNvPr id="6" name="Picture 5">
            <a:extLst>
              <a:ext uri="{FF2B5EF4-FFF2-40B4-BE49-F238E27FC236}">
                <a16:creationId xmlns:a16="http://schemas.microsoft.com/office/drawing/2014/main" xmlns="" id="{BAA7DDA5-F89B-CB44-922E-5F8384666617}"/>
              </a:ext>
            </a:extLst>
          </p:cNvPr>
          <p:cNvPicPr>
            <a:picLocks noChangeAspect="1"/>
          </p:cNvPicPr>
          <p:nvPr/>
        </p:nvPicPr>
        <p:blipFill>
          <a:blip r:embed="rId4"/>
          <a:stretch>
            <a:fillRect/>
          </a:stretch>
        </p:blipFill>
        <p:spPr>
          <a:xfrm>
            <a:off x="7255380" y="941875"/>
            <a:ext cx="1767076" cy="1767076"/>
          </a:xfrm>
          <a:prstGeom prst="rect">
            <a:avLst/>
          </a:prstGeom>
        </p:spPr>
      </p:pic>
      <p:graphicFrame>
        <p:nvGraphicFramePr>
          <p:cNvPr id="10" name="Diagram 9">
            <a:extLst>
              <a:ext uri="{FF2B5EF4-FFF2-40B4-BE49-F238E27FC236}">
                <a16:creationId xmlns:a16="http://schemas.microsoft.com/office/drawing/2014/main" xmlns="" id="{4AC94D61-C432-964B-BFBF-EB29D1BBB3DF}"/>
              </a:ext>
            </a:extLst>
          </p:cNvPr>
          <p:cNvGraphicFramePr/>
          <p:nvPr>
            <p:extLst>
              <p:ext uri="{D42A27DB-BD31-4B8C-83A1-F6EECF244321}">
                <p14:modId xmlns:p14="http://schemas.microsoft.com/office/powerpoint/2010/main" xmlns="" val="422732942"/>
              </p:ext>
            </p:extLst>
          </p:nvPr>
        </p:nvGraphicFramePr>
        <p:xfrm>
          <a:off x="177501" y="2346187"/>
          <a:ext cx="7166858" cy="40640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xmlns="" val="12105587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13</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13</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pitchFamily="34" charset="-128"/>
              </a:rPr>
              <a:t>Kanalet e komunikimit</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88522" y="1120348"/>
            <a:ext cx="4572000" cy="5232202"/>
          </a:xfrm>
          <a:prstGeom prst="rect">
            <a:avLst/>
          </a:prstGeom>
        </p:spPr>
        <p:txBody>
          <a:bodyPr>
            <a:spAutoFit/>
          </a:bodyPr>
          <a:lstStyle/>
          <a:p>
            <a:pPr marL="342900" lvl="1" indent="-342900">
              <a:buFont typeface="Wingdings" panose="05000000000000000000" pitchFamily="2" charset="2"/>
              <a:buChar char="Ø"/>
            </a:pPr>
            <a:r>
              <a:rPr lang="sq-AL" sz="2200" b="1" dirty="0"/>
              <a:t>Kanalet e ndihmës juridike të ndërsjellë:</a:t>
            </a:r>
          </a:p>
          <a:p>
            <a:pPr marL="0" lvl="1"/>
            <a:endParaRPr lang="en-GB" sz="2200" dirty="0"/>
          </a:p>
          <a:p>
            <a:pPr marL="342900" lvl="1" indent="-342900">
              <a:buFont typeface="Wingdings" panose="05000000000000000000" pitchFamily="2" charset="2"/>
              <a:buChar char="ü"/>
            </a:pPr>
            <a:r>
              <a:rPr lang="sq-AL" sz="2200" b="1" dirty="0"/>
              <a:t>Transmetimi i drejtpërdrejtë ndërmjet autoriteteve gjyqësore</a:t>
            </a:r>
            <a:r>
              <a:rPr lang="sq-AL" sz="2200" dirty="0"/>
              <a:t>:</a:t>
            </a:r>
          </a:p>
          <a:p>
            <a:pPr marL="0" lvl="1" indent="-342900">
              <a:buFont typeface="Wingdings" pitchFamily="2" charset="2"/>
              <a:buChar char="ü"/>
            </a:pPr>
            <a:endParaRPr lang="en-GB" sz="2200" dirty="0"/>
          </a:p>
          <a:p>
            <a:pPr marL="342900" lvl="1" indent="-342900" algn="just">
              <a:buFont typeface="Arial" panose="020B0604020202020204" pitchFamily="34" charset="0"/>
              <a:buChar char="•"/>
            </a:pPr>
            <a:r>
              <a:rPr lang="sq-AL" sz="2000" dirty="0"/>
              <a:t>kryesisht në shtetet e BE-së, gjithashtu një opsion në nenin 4, Protokolli i 2-të i Konventës së vitit 1959, por jo i përdorur gjerësisht nga palët që nuk janë BE</a:t>
            </a:r>
          </a:p>
          <a:p>
            <a:pPr marL="342900" lvl="1" indent="-342900" algn="just">
              <a:buFont typeface="Arial" panose="020B0604020202020204" pitchFamily="34" charset="0"/>
              <a:buChar char="•"/>
            </a:pPr>
            <a:endParaRPr lang="en-GB" sz="2000" dirty="0"/>
          </a:p>
          <a:p>
            <a:pPr marL="342900" lvl="1" indent="-342900" algn="just">
              <a:buFont typeface="Arial" panose="020B0604020202020204" pitchFamily="34" charset="0"/>
              <a:buChar char="•"/>
            </a:pPr>
            <a:r>
              <a:rPr lang="sq-AL" sz="2000" dirty="0"/>
              <a:t>shihet si e dobishme pasi kërkesat transmetohen drejtpërdrejt ndërmjet autoriteteve ekzekutuese</a:t>
            </a:r>
          </a:p>
        </p:txBody>
      </p:sp>
      <p:sp>
        <p:nvSpPr>
          <p:cNvPr id="6" name="Rectangle 5">
            <a:extLst>
              <a:ext uri="{FF2B5EF4-FFF2-40B4-BE49-F238E27FC236}">
                <a16:creationId xmlns:a16="http://schemas.microsoft.com/office/drawing/2014/main" xmlns="" id="{581799B2-487B-EB49-9EBA-A92793CD9DF2}"/>
              </a:ext>
            </a:extLst>
          </p:cNvPr>
          <p:cNvSpPr/>
          <p:nvPr/>
        </p:nvSpPr>
        <p:spPr>
          <a:xfrm>
            <a:off x="4660522" y="1120348"/>
            <a:ext cx="4361934" cy="4801314"/>
          </a:xfrm>
          <a:prstGeom prst="rect">
            <a:avLst/>
          </a:prstGeom>
        </p:spPr>
        <p:txBody>
          <a:bodyPr wrap="square">
            <a:spAutoFit/>
          </a:bodyPr>
          <a:lstStyle/>
          <a:p>
            <a:pPr marL="342900" lvl="2" indent="-342900">
              <a:buFont typeface="Wingdings" pitchFamily="2" charset="2"/>
              <a:buChar char="ü"/>
            </a:pPr>
            <a:r>
              <a:rPr lang="sq-AL" sz="2200" b="1" dirty="0"/>
              <a:t>Transmetimi ndërmjet autoriteteve qendrore</a:t>
            </a:r>
            <a:r>
              <a:rPr lang="sq-AL" sz="2200" dirty="0"/>
              <a:t>:</a:t>
            </a:r>
          </a:p>
          <a:p>
            <a:pPr marL="0" lvl="2"/>
            <a:endParaRPr lang="en-GB" sz="2200" dirty="0"/>
          </a:p>
          <a:p>
            <a:pPr marL="342900" lvl="3" indent="-342900" algn="just">
              <a:buFont typeface="Arial" panose="020B0604020202020204" pitchFamily="34" charset="0"/>
              <a:buChar char="•"/>
            </a:pPr>
            <a:r>
              <a:rPr lang="sq-AL" sz="2000" dirty="0"/>
              <a:t>bashkëpunimi më i madh kryhet përmes autoriteteve qendrore (p.sh. Ministria ose Departamenti i Drejtësisë) </a:t>
            </a:r>
          </a:p>
          <a:p>
            <a:pPr marL="342900" lvl="3" indent="-342900" algn="just">
              <a:buFont typeface="Arial" panose="020B0604020202020204" pitchFamily="34" charset="0"/>
              <a:buChar char="•"/>
            </a:pPr>
            <a:r>
              <a:rPr lang="sq-AL" sz="2000" dirty="0"/>
              <a:t>shihet si shtimi i një shtrese tjetër në procesin ku kërkesat duhet të përcillen tek autoriteti ekzekutues (nëse nuk ekzekutohen nga AQ) </a:t>
            </a:r>
          </a:p>
          <a:p>
            <a:pPr marL="342900" lvl="3" indent="-342900" algn="just">
              <a:buFont typeface="Arial" panose="020B0604020202020204" pitchFamily="34" charset="0"/>
              <a:buChar char="•"/>
            </a:pPr>
            <a:r>
              <a:rPr lang="sq-AL" sz="2000" dirty="0"/>
              <a:t>efikasiteti në fund varet nga koordinimi i brendshëm ndërmjet autoriteteve kombëtare (qendrore dhe ekzekutuese)</a:t>
            </a:r>
          </a:p>
        </p:txBody>
      </p:sp>
    </p:spTree>
    <p:extLst>
      <p:ext uri="{BB962C8B-B14F-4D97-AF65-F5344CB8AC3E}">
        <p14:creationId xmlns:p14="http://schemas.microsoft.com/office/powerpoint/2010/main" xmlns="" val="4708873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14</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14</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pitchFamily="34" charset="-128"/>
              </a:rPr>
              <a:t>Kanalet e komunikimit</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dirty="0" err="1">
                <a:solidFill>
                  <a:schemeClr val="bg1"/>
                </a:solidFill>
                <a:latin typeface="Arial Narrow" panose="020B0606020202030204" pitchFamily="34" charset="0"/>
              </a:rPr>
              <a:t>www.coe.int/cybercrime</a:t>
            </a:r>
            <a:endParaRPr lang="sq-AL" sz="2200" b="1" dirty="0">
              <a:solidFill>
                <a:schemeClr val="bg1"/>
              </a:solidFill>
              <a:latin typeface="Arial Narrow" panose="020B0606020202030204" pitchFamily="34" charset="0"/>
            </a:endParaRPr>
          </a:p>
        </p:txBody>
      </p:sp>
      <p:sp>
        <p:nvSpPr>
          <p:cNvPr id="7" name="Rectangle 6">
            <a:extLst>
              <a:ext uri="{FF2B5EF4-FFF2-40B4-BE49-F238E27FC236}">
                <a16:creationId xmlns:a16="http://schemas.microsoft.com/office/drawing/2014/main" xmlns="" id="{1CAE5D1B-C7CD-DD44-B0C3-576B01C85806}"/>
              </a:ext>
            </a:extLst>
          </p:cNvPr>
          <p:cNvSpPr/>
          <p:nvPr/>
        </p:nvSpPr>
        <p:spPr>
          <a:xfrm>
            <a:off x="88522" y="1120348"/>
            <a:ext cx="4572000" cy="5170646"/>
          </a:xfrm>
          <a:prstGeom prst="rect">
            <a:avLst/>
          </a:prstGeom>
        </p:spPr>
        <p:txBody>
          <a:bodyPr>
            <a:spAutoFit/>
          </a:bodyPr>
          <a:lstStyle/>
          <a:p>
            <a:pPr marL="342900" lvl="1" indent="-342900" algn="just">
              <a:buFont typeface="Wingdings" panose="05000000000000000000" pitchFamily="2" charset="2"/>
              <a:buChar char="Ø"/>
            </a:pPr>
            <a:r>
              <a:rPr lang="sq-AL" sz="2200" b="1"/>
              <a:t>Kanalet e ndihmës juridike të ndërsjellë:</a:t>
            </a:r>
          </a:p>
          <a:p>
            <a:pPr marL="0" lvl="1" indent="-342900" algn="just">
              <a:buFont typeface="Wingdings" pitchFamily="2" charset="2"/>
              <a:buChar char="Ø"/>
            </a:pPr>
            <a:endParaRPr lang="en-GB" sz="2200" dirty="0"/>
          </a:p>
          <a:p>
            <a:pPr marL="0" lvl="1" indent="-342900" algn="just">
              <a:buFont typeface="Wingdings" pitchFamily="2" charset="2"/>
              <a:buChar char="ü"/>
            </a:pPr>
            <a:r>
              <a:rPr lang="sq-AL" sz="2200" b="1"/>
              <a:t>Kanalet diplomatike</a:t>
            </a:r>
            <a:r>
              <a:rPr lang="sq-AL" sz="2200"/>
              <a:t>:</a:t>
            </a:r>
          </a:p>
          <a:p>
            <a:pPr marL="342900" lvl="1" indent="-342900" algn="just">
              <a:buFont typeface="Arial" panose="020B0604020202020204" pitchFamily="34" charset="0"/>
              <a:buChar char="•"/>
            </a:pPr>
            <a:r>
              <a:rPr lang="sq-AL" sz="2200"/>
              <a:t>zvogëlimi i përdorimit që nga themelimi i Autoriteteve Qendrore por ende përdoret në disa vende</a:t>
            </a:r>
          </a:p>
          <a:p>
            <a:pPr marL="342900" lvl="1" indent="-342900" algn="just">
              <a:buFont typeface="Arial" panose="020B0604020202020204" pitchFamily="34" charset="0"/>
              <a:buChar char="•"/>
            </a:pPr>
            <a:r>
              <a:rPr lang="sq-AL" sz="2200"/>
              <a:t>mund të mbështetemi në të kur nuk ka marrëveshje ndërmjet palëve dhe kërkohet letër porosi</a:t>
            </a:r>
          </a:p>
          <a:p>
            <a:pPr marL="342900" lvl="1" indent="-342900" algn="just">
              <a:buFont typeface="Arial" panose="020B0604020202020204" pitchFamily="34" charset="0"/>
              <a:buChar char="•"/>
            </a:pPr>
            <a:r>
              <a:rPr lang="sq-AL" sz="2200"/>
              <a:t>shihet si e pafavorshme pasi shton një shtresë shtesë në proces.</a:t>
            </a:r>
          </a:p>
        </p:txBody>
      </p:sp>
      <p:sp>
        <p:nvSpPr>
          <p:cNvPr id="5" name="Rectangle 4">
            <a:extLst>
              <a:ext uri="{FF2B5EF4-FFF2-40B4-BE49-F238E27FC236}">
                <a16:creationId xmlns:a16="http://schemas.microsoft.com/office/drawing/2014/main" xmlns="" id="{1EACF004-B2A6-D845-ACDC-43A94C95C364}"/>
              </a:ext>
            </a:extLst>
          </p:cNvPr>
          <p:cNvSpPr/>
          <p:nvPr/>
        </p:nvSpPr>
        <p:spPr>
          <a:xfrm>
            <a:off x="4838006" y="1116346"/>
            <a:ext cx="4184449" cy="5262979"/>
          </a:xfrm>
          <a:prstGeom prst="rect">
            <a:avLst/>
          </a:prstGeom>
        </p:spPr>
        <p:txBody>
          <a:bodyPr wrap="square">
            <a:spAutoFit/>
          </a:bodyPr>
          <a:lstStyle/>
          <a:p>
            <a:pPr marL="342900" lvl="2" indent="-342900">
              <a:buFont typeface="Wingdings" pitchFamily="2" charset="2"/>
              <a:buChar char="ü"/>
            </a:pPr>
            <a:r>
              <a:rPr lang="sq-AL" sz="2200" b="1" dirty="0"/>
              <a:t>Kanali i Interpolit</a:t>
            </a:r>
            <a:r>
              <a:rPr lang="sq-AL" sz="2200" dirty="0"/>
              <a:t>:</a:t>
            </a:r>
          </a:p>
          <a:p>
            <a:pPr marL="342900" lvl="2" indent="-342900" algn="just">
              <a:buFont typeface="Arial" panose="020B0604020202020204" pitchFamily="34" charset="0"/>
              <a:buChar char="•"/>
            </a:pPr>
            <a:r>
              <a:rPr lang="sq-AL" sz="2000" dirty="0"/>
              <a:t>prezantuar nga Konventa e </a:t>
            </a:r>
            <a:r>
              <a:rPr lang="sq-AL" sz="2000" dirty="0" err="1"/>
              <a:t>KiE</a:t>
            </a:r>
            <a:r>
              <a:rPr lang="sq-AL" sz="2000" dirty="0"/>
              <a:t>-së 1959 për kërkesa urgjente, avantazh - shpejtësia</a:t>
            </a:r>
          </a:p>
          <a:p>
            <a:pPr marL="342900" lvl="2" indent="-342900" algn="just">
              <a:buFont typeface="Arial" panose="020B0604020202020204" pitchFamily="34" charset="0"/>
              <a:buChar char="•"/>
            </a:pPr>
            <a:endParaRPr lang="en-GB" sz="1000" dirty="0"/>
          </a:p>
          <a:p>
            <a:pPr marL="342900" lvl="2" indent="-342900" algn="just">
              <a:buFont typeface="Wingdings" pitchFamily="2" charset="2"/>
              <a:buChar char="ü"/>
            </a:pPr>
            <a:r>
              <a:rPr lang="sq-AL" sz="2200" b="1" dirty="0"/>
              <a:t>Komunikimet e përshpejtuara</a:t>
            </a:r>
          </a:p>
          <a:p>
            <a:pPr marL="342900" lvl="2" indent="-342900" algn="just">
              <a:buFont typeface="Arial" panose="020B0604020202020204" pitchFamily="34" charset="0"/>
              <a:buChar char="•"/>
            </a:pPr>
            <a:r>
              <a:rPr lang="sq-AL" sz="2000" dirty="0"/>
              <a:t>Instrumentet e BE-së, </a:t>
            </a:r>
            <a:r>
              <a:rPr lang="sq-AL" sz="2000" dirty="0" err="1"/>
              <a:t>KiE</a:t>
            </a:r>
            <a:r>
              <a:rPr lang="sq-AL" sz="2000" dirty="0"/>
              <a:t>-së dhe OKB-së lejojnë transmetimin elektronik të kërkesave</a:t>
            </a:r>
          </a:p>
          <a:p>
            <a:pPr marL="342900" lvl="2" indent="-342900" algn="just">
              <a:buFont typeface="Arial" panose="020B0604020202020204" pitchFamily="34" charset="0"/>
              <a:buChar char="•"/>
            </a:pPr>
            <a:r>
              <a:rPr lang="sq-AL" sz="2000" dirty="0"/>
              <a:t>avantazh është shpejtësia por nevojitet një kanal i sigurt</a:t>
            </a:r>
          </a:p>
          <a:p>
            <a:pPr marL="342900" lvl="2" indent="-342900" algn="just">
              <a:buFont typeface="Arial" panose="020B0604020202020204" pitchFamily="34" charset="0"/>
              <a:buChar char="•"/>
            </a:pPr>
            <a:r>
              <a:rPr lang="sq-AL" sz="2000" dirty="0"/>
              <a:t>Instrumentet e OKB-së lejojnë bërjen e një kërkese gojore me kusht që të konfirmohet menjëherë me shkrim  </a:t>
            </a:r>
            <a:endParaRPr lang="sq-AL" sz="2100" dirty="0"/>
          </a:p>
        </p:txBody>
      </p:sp>
    </p:spTree>
    <p:extLst>
      <p:ext uri="{BB962C8B-B14F-4D97-AF65-F5344CB8AC3E}">
        <p14:creationId xmlns:p14="http://schemas.microsoft.com/office/powerpoint/2010/main" xmlns="" val="362316686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15</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15</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pitchFamily="34" charset="-128"/>
              </a:rPr>
              <a:t>Kanalet e komunikimit</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88522" y="1120348"/>
            <a:ext cx="4572000" cy="4832092"/>
          </a:xfrm>
          <a:prstGeom prst="rect">
            <a:avLst/>
          </a:prstGeom>
        </p:spPr>
        <p:txBody>
          <a:bodyPr>
            <a:spAutoFit/>
          </a:bodyPr>
          <a:lstStyle/>
          <a:p>
            <a:pPr marL="342900" lvl="1" indent="-342900">
              <a:buFont typeface="Wingdings" panose="05000000000000000000" pitchFamily="2" charset="2"/>
              <a:buChar char="Ø"/>
            </a:pPr>
            <a:r>
              <a:rPr lang="sq-AL" sz="2200" b="1"/>
              <a:t>Kanalet e ndihmës juridike të ndërsjellë:</a:t>
            </a:r>
          </a:p>
          <a:p>
            <a:pPr marL="342900" lvl="1" indent="-342900">
              <a:buFont typeface="Wingdings" panose="05000000000000000000" pitchFamily="2" charset="2"/>
              <a:buChar char="Ø"/>
            </a:pPr>
            <a:endParaRPr lang="sr-Latn-RS" sz="2200" b="1" dirty="0"/>
          </a:p>
          <a:p>
            <a:pPr marL="342900" lvl="1" indent="-342900">
              <a:buFont typeface="Wingdings" panose="05000000000000000000" pitchFamily="2" charset="2"/>
              <a:buChar char="Ø"/>
            </a:pPr>
            <a:r>
              <a:rPr lang="sq-AL" sz="2200" b="1"/>
              <a:t>Kanale që mbështesin shkëmbimin spontan të informacionit të NJN-së:</a:t>
            </a:r>
          </a:p>
          <a:p>
            <a:pPr marL="0" lvl="2"/>
            <a:endParaRPr lang="en-GB" sz="2200" dirty="0"/>
          </a:p>
          <a:p>
            <a:pPr marL="342900" lvl="2" indent="-342900" algn="just">
              <a:buFont typeface="Arial" panose="020B0604020202020204" pitchFamily="34" charset="0"/>
              <a:buChar char="•"/>
            </a:pPr>
            <a:r>
              <a:rPr lang="sq-AL" sz="2200"/>
              <a:t>Neni 11 i Protokollit të dytë shtesë të Konventës së vitit 1959</a:t>
            </a:r>
          </a:p>
          <a:p>
            <a:pPr marL="342900" lvl="2" indent="-342900" algn="just">
              <a:buFont typeface="Arial" panose="020B0604020202020204" pitchFamily="34" charset="0"/>
              <a:buChar char="•"/>
            </a:pPr>
            <a:r>
              <a:rPr lang="sq-AL" sz="2200"/>
              <a:t>Neni 26 dhe 35 i Konventës së KiE-së për Krimin Kibernetik</a:t>
            </a:r>
          </a:p>
          <a:p>
            <a:pPr marL="342900" lvl="2" indent="-342900" algn="just">
              <a:buFont typeface="Arial" panose="020B0604020202020204" pitchFamily="34" charset="0"/>
              <a:buChar char="•"/>
            </a:pPr>
            <a:r>
              <a:rPr lang="sq-AL" sz="2200"/>
              <a:t>ndryshe rrjeti 24/7</a:t>
            </a:r>
          </a:p>
          <a:p>
            <a:pPr marL="342900" lvl="2" indent="-342900" algn="just">
              <a:buFont typeface="Arial" panose="020B0604020202020204" pitchFamily="34" charset="0"/>
              <a:buChar char="•"/>
            </a:pPr>
            <a:r>
              <a:rPr lang="sq-AL" sz="2200"/>
              <a:t>funksional në bashkëpunimin polici me polici                                </a:t>
            </a:r>
          </a:p>
        </p:txBody>
      </p:sp>
      <p:sp>
        <p:nvSpPr>
          <p:cNvPr id="8" name="Rectangle 7">
            <a:extLst>
              <a:ext uri="{FF2B5EF4-FFF2-40B4-BE49-F238E27FC236}">
                <a16:creationId xmlns:a16="http://schemas.microsoft.com/office/drawing/2014/main" xmlns="" id="{6341669B-9096-8040-AECD-5681DBB477E7}"/>
              </a:ext>
            </a:extLst>
          </p:cNvPr>
          <p:cNvSpPr/>
          <p:nvPr/>
        </p:nvSpPr>
        <p:spPr>
          <a:xfrm>
            <a:off x="4693773" y="1151438"/>
            <a:ext cx="4328683" cy="5339923"/>
          </a:xfrm>
          <a:prstGeom prst="rect">
            <a:avLst/>
          </a:prstGeom>
        </p:spPr>
        <p:txBody>
          <a:bodyPr wrap="square">
            <a:spAutoFit/>
          </a:bodyPr>
          <a:lstStyle/>
          <a:p>
            <a:pPr marL="342900" lvl="1" indent="-342900" algn="just">
              <a:buFont typeface="Wingdings" pitchFamily="2" charset="2"/>
              <a:buChar char="ü"/>
            </a:pPr>
            <a:r>
              <a:rPr lang="sq-AL" sz="2200" b="1" dirty="0"/>
              <a:t>Kanale që mbështesin shkëmbimin e praktikave më të mira në krimin </a:t>
            </a:r>
            <a:r>
              <a:rPr lang="sq-AL" sz="2200" b="1" dirty="0" err="1"/>
              <a:t>kibernetik</a:t>
            </a:r>
            <a:r>
              <a:rPr lang="sq-AL" sz="2200" b="1" dirty="0"/>
              <a:t> dhe marrjen e provave elektronike:</a:t>
            </a:r>
          </a:p>
          <a:p>
            <a:pPr marL="342900" lvl="1" indent="-342900" algn="just">
              <a:buFont typeface="Wingdings" pitchFamily="2" charset="2"/>
              <a:buChar char="ü"/>
            </a:pPr>
            <a:endParaRPr lang="en-GB" sz="1100" dirty="0"/>
          </a:p>
          <a:p>
            <a:pPr marL="342900" lvl="1" indent="-342900" algn="just">
              <a:buFont typeface="Arial" panose="020B0604020202020204" pitchFamily="34" charset="0"/>
              <a:buChar char="•"/>
            </a:pPr>
            <a:r>
              <a:rPr lang="sq-AL" sz="2200" dirty="0"/>
              <a:t>Rrjeti Gjyqësor Evropian i Krimit </a:t>
            </a:r>
            <a:r>
              <a:rPr lang="sq-AL" sz="2200" dirty="0" err="1"/>
              <a:t>Kibernetik</a:t>
            </a:r>
            <a:r>
              <a:rPr lang="sq-AL" sz="2200" dirty="0"/>
              <a:t> - EJCN (me qendër në </a:t>
            </a:r>
            <a:r>
              <a:rPr lang="sq-AL" sz="2200" dirty="0" err="1"/>
              <a:t>Eurojust</a:t>
            </a:r>
            <a:r>
              <a:rPr lang="sq-AL" sz="2200" dirty="0"/>
              <a:t> por jo i kufizuar në BE</a:t>
            </a:r>
          </a:p>
          <a:p>
            <a:pPr marL="342900" lvl="1" indent="-342900" algn="just">
              <a:buFont typeface="Arial" panose="020B0604020202020204" pitchFamily="34" charset="0"/>
              <a:buChar char="•"/>
            </a:pPr>
            <a:endParaRPr lang="en-GB" sz="1050" b="1" dirty="0"/>
          </a:p>
          <a:p>
            <a:pPr marL="342900" lvl="2" indent="-342900" algn="just">
              <a:buFont typeface="Arial" panose="020B0604020202020204" pitchFamily="34" charset="0"/>
              <a:buChar char="•"/>
            </a:pPr>
            <a:r>
              <a:rPr lang="sq-AL" sz="2200" dirty="0"/>
              <a:t>GPEN (bazuar në Shoqatën Ndërkombëtare të prokurorëve)</a:t>
            </a:r>
          </a:p>
          <a:p>
            <a:pPr marL="342900" lvl="2" indent="-342900" algn="just">
              <a:buFont typeface="Arial" panose="020B0604020202020204" pitchFamily="34" charset="0"/>
              <a:buChar char="•"/>
            </a:pPr>
            <a:endParaRPr lang="en-GB" sz="1050" dirty="0"/>
          </a:p>
          <a:p>
            <a:pPr marL="342900" lvl="2" indent="-342900" algn="just">
              <a:buFont typeface="Wingdings" pitchFamily="2" charset="2"/>
              <a:buChar char="ü"/>
            </a:pPr>
            <a:r>
              <a:rPr lang="sq-AL" sz="2200" b="1" dirty="0"/>
              <a:t>Kanale tjera</a:t>
            </a:r>
            <a:r>
              <a:rPr lang="sq-AL" sz="2200" dirty="0"/>
              <a:t>:</a:t>
            </a:r>
          </a:p>
          <a:p>
            <a:pPr marL="342900" lvl="2" indent="-342900" algn="just">
              <a:buFont typeface="Arial" panose="020B0604020202020204" pitchFamily="34" charset="0"/>
              <a:buChar char="•"/>
            </a:pPr>
            <a:r>
              <a:rPr lang="sq-AL" sz="2200" dirty="0"/>
              <a:t>Ekipet e përbashkëta hetuese</a:t>
            </a:r>
          </a:p>
        </p:txBody>
      </p:sp>
    </p:spTree>
    <p:extLst>
      <p:ext uri="{BB962C8B-B14F-4D97-AF65-F5344CB8AC3E}">
        <p14:creationId xmlns:p14="http://schemas.microsoft.com/office/powerpoint/2010/main" xmlns="" val="11752000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16</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16</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defRPr/>
            </a:pPr>
            <a:r>
              <a:rPr lang="sq-AL" sz="3200" b="1">
                <a:ea typeface="ＭＳ Ｐゴシック" pitchFamily="34" charset="-128"/>
              </a:rPr>
              <a:t>Kanalet e komunikimit </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xmlns="" id="{6C59456A-02DA-0F46-BF32-314184E697A0}"/>
              </a:ext>
            </a:extLst>
          </p:cNvPr>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xmlns="" val="37600847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17</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17</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sq-AL" sz="3200" b="1">
                <a:solidFill>
                  <a:schemeClr val="bg1"/>
                </a:solidFill>
              </a:rPr>
              <a:t>Ndihma juridike e ndërsjellë </a:t>
            </a:r>
          </a:p>
          <a:p>
            <a:pPr marL="0" indent="0" algn="r">
              <a:buFont typeface="Arial" charset="0"/>
              <a:buNone/>
              <a:defRPr/>
            </a:pPr>
            <a:r>
              <a:rPr lang="sq-AL" sz="3200" b="1">
                <a:solidFill>
                  <a:schemeClr val="bg1"/>
                </a:solidFill>
              </a:rPr>
              <a:t>Procedurat dhe praktika</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309489" y="2496437"/>
            <a:ext cx="8525021" cy="1865126"/>
          </a:xfrm>
          <a:prstGeom prst="rect">
            <a:avLst/>
          </a:prstGeom>
        </p:spPr>
        <p:txBody>
          <a:bodyPr wrap="square">
            <a:spAutoFit/>
          </a:bodyPr>
          <a:lstStyle/>
          <a:p>
            <a:pPr algn="ctr" eaLnBrk="1" hangingPunct="1">
              <a:lnSpc>
                <a:spcPct val="80000"/>
              </a:lnSpc>
            </a:pPr>
            <a:r>
              <a:rPr lang="sq-AL" sz="3200" b="1">
                <a:ea typeface="ＭＳ Ｐゴシック" charset="0"/>
                <a:cs typeface="ＭＳ Ｐゴシック" charset="0"/>
              </a:rPr>
              <a:t>Pjesa e dytë</a:t>
            </a:r>
          </a:p>
          <a:p>
            <a:pPr algn="ctr" eaLnBrk="1" hangingPunct="1">
              <a:lnSpc>
                <a:spcPct val="80000"/>
              </a:lnSpc>
            </a:pPr>
            <a:endParaRPr lang="en-GB" sz="3200" b="1" dirty="0">
              <a:ea typeface="ＭＳ Ｐゴシック" charset="0"/>
            </a:endParaRPr>
          </a:p>
          <a:p>
            <a:pPr algn="ctr" eaLnBrk="1" hangingPunct="1"/>
            <a:r>
              <a:rPr lang="sq-AL" sz="3200" b="1"/>
              <a:t>Kërkesa dhe konsideratat ligjore të Ndihmës Juridike të Ndërsjellë</a:t>
            </a:r>
          </a:p>
        </p:txBody>
      </p:sp>
    </p:spTree>
    <p:extLst>
      <p:ext uri="{BB962C8B-B14F-4D97-AF65-F5344CB8AC3E}">
        <p14:creationId xmlns:p14="http://schemas.microsoft.com/office/powerpoint/2010/main" xmlns="" val="416769158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18</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18</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pitchFamily="34" charset="-128"/>
              </a:rPr>
              <a:t>Kushtet ligjore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88522" y="799825"/>
            <a:ext cx="4572000" cy="5724644"/>
          </a:xfrm>
          <a:prstGeom prst="rect">
            <a:avLst/>
          </a:prstGeom>
        </p:spPr>
        <p:txBody>
          <a:bodyPr>
            <a:spAutoFit/>
          </a:bodyPr>
          <a:lstStyle/>
          <a:p>
            <a:pPr marL="0" lvl="1" indent="-342900" algn="just">
              <a:buFont typeface="Wingdings" pitchFamily="2" charset="2"/>
              <a:buChar char="Ø"/>
            </a:pPr>
            <a:r>
              <a:rPr lang="sq-AL" sz="2200" b="1" dirty="0"/>
              <a:t>Forma e kërkesës</a:t>
            </a:r>
            <a:r>
              <a:rPr lang="sq-AL" sz="2200" dirty="0"/>
              <a:t>:</a:t>
            </a:r>
          </a:p>
          <a:p>
            <a:pPr marL="0" lvl="1" indent="-342900" algn="just">
              <a:buFont typeface="Wingdings" pitchFamily="2" charset="2"/>
              <a:buChar char="Ø"/>
            </a:pPr>
            <a:endParaRPr lang="en-GB" sz="2200" i="1" dirty="0"/>
          </a:p>
          <a:p>
            <a:pPr marL="342900" lvl="1" indent="-342900" algn="just">
              <a:buFont typeface="Wingdings" pitchFamily="2" charset="2"/>
              <a:buChar char="ü"/>
            </a:pPr>
            <a:r>
              <a:rPr lang="sq-AL" sz="2000" i="1" dirty="0"/>
              <a:t>Kërkesa e Ndihmës Juridike të Ndërsjellë është një mandat i dhënë nga një shtet një shteti tjetër për të ndërmarrë veprime të caktuara hetimore dhe/ose të tjera gjyqësore në emër të tij</a:t>
            </a:r>
          </a:p>
          <a:p>
            <a:pPr marL="342900" lvl="1" indent="-342900" algn="just">
              <a:buFont typeface="Arial" panose="020B0604020202020204" pitchFamily="34" charset="0"/>
              <a:buChar char="•"/>
            </a:pPr>
            <a:r>
              <a:rPr lang="sq-AL" sz="2000" dirty="0"/>
              <a:t>konsensusi ndërmjet instrumenteve të shqyrtuara në Pjesën 1 (</a:t>
            </a:r>
            <a:r>
              <a:rPr lang="sq-AL" sz="2000" dirty="0" err="1"/>
              <a:t>KiE</a:t>
            </a:r>
            <a:r>
              <a:rPr lang="sq-AL" sz="2000" dirty="0"/>
              <a:t>, BE, OKB) që kërkesa e NJN-së kërkohet të jetë me shkrim</a:t>
            </a:r>
          </a:p>
          <a:p>
            <a:pPr marL="342900" lvl="1" indent="-342900" algn="just">
              <a:buFont typeface="Arial" panose="020B0604020202020204" pitchFamily="34" charset="0"/>
              <a:buChar char="•"/>
            </a:pPr>
            <a:r>
              <a:rPr lang="sq-AL" sz="2000" dirty="0"/>
              <a:t>i zgjeruar në instrumentet e BE-së dhe neni 4 (9) Protokolli i 2-të i Këshillit të Evropës, Konventa e vitit 1959 </a:t>
            </a:r>
            <a:r>
              <a:rPr lang="sq-AL" sz="2000" b="1" dirty="0"/>
              <a:t>për të përfshirë kërkesat e bëra me ndonjë mjet për të prodhuar një shënim me shkri</a:t>
            </a:r>
            <a:r>
              <a:rPr lang="sq-AL" sz="2200" b="1" dirty="0"/>
              <a:t>m</a:t>
            </a:r>
          </a:p>
        </p:txBody>
      </p:sp>
      <p:sp>
        <p:nvSpPr>
          <p:cNvPr id="8" name="Rectangle 7">
            <a:extLst>
              <a:ext uri="{FF2B5EF4-FFF2-40B4-BE49-F238E27FC236}">
                <a16:creationId xmlns:a16="http://schemas.microsoft.com/office/drawing/2014/main" xmlns="" id="{6341669B-9096-8040-AECD-5681DBB477E7}"/>
              </a:ext>
            </a:extLst>
          </p:cNvPr>
          <p:cNvSpPr/>
          <p:nvPr/>
        </p:nvSpPr>
        <p:spPr>
          <a:xfrm>
            <a:off x="4716601" y="1504013"/>
            <a:ext cx="4343750" cy="4154984"/>
          </a:xfrm>
          <a:prstGeom prst="rect">
            <a:avLst/>
          </a:prstGeom>
        </p:spPr>
        <p:txBody>
          <a:bodyPr wrap="square">
            <a:spAutoFit/>
          </a:bodyPr>
          <a:lstStyle/>
          <a:p>
            <a:pPr marL="342900" lvl="3" indent="-342900" algn="just">
              <a:buFont typeface="Arial" panose="020B0604020202020204" pitchFamily="34" charset="0"/>
              <a:buChar char="•"/>
            </a:pPr>
            <a:r>
              <a:rPr lang="sq-AL" sz="2200"/>
              <a:t>përjashtimisht, kërkesat e NJN-së (p.sh. UNTOC dhe UNCAC) mund të bëhen me gojë me kusht që kërkesa të konfirmohet me shkrim</a:t>
            </a:r>
          </a:p>
          <a:p>
            <a:pPr marL="342900" lvl="3" indent="-342900" algn="just">
              <a:buFont typeface="Arial" panose="020B0604020202020204" pitchFamily="34" charset="0"/>
              <a:buChar char="•"/>
            </a:pPr>
            <a:r>
              <a:rPr lang="sq-AL" sz="2200"/>
              <a:t>nuk ka ndonjë formë standarde për kërkesën e NJN-së por instrumentet mbështeten nga mjete të ndryshme elektronike</a:t>
            </a:r>
          </a:p>
          <a:p>
            <a:pPr marL="342900" lvl="3" indent="-342900" algn="just">
              <a:buFont typeface="Arial" panose="020B0604020202020204" pitchFamily="34" charset="0"/>
              <a:buChar char="•"/>
            </a:pPr>
            <a:r>
              <a:rPr lang="sq-AL" sz="2200"/>
              <a:t>udhëzimet kombëtare të lëshuara nga autoritetet qendrore mund të jenë gjithashtu të disponueshme.</a:t>
            </a:r>
          </a:p>
        </p:txBody>
      </p:sp>
    </p:spTree>
    <p:extLst>
      <p:ext uri="{BB962C8B-B14F-4D97-AF65-F5344CB8AC3E}">
        <p14:creationId xmlns:p14="http://schemas.microsoft.com/office/powerpoint/2010/main" xmlns="" val="67620083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19</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19</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pitchFamily="34" charset="-128"/>
              </a:rPr>
              <a:t>Kushtet ligjore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88522" y="989546"/>
            <a:ext cx="4572000" cy="4493538"/>
          </a:xfrm>
          <a:prstGeom prst="rect">
            <a:avLst/>
          </a:prstGeom>
        </p:spPr>
        <p:txBody>
          <a:bodyPr>
            <a:spAutoFit/>
          </a:bodyPr>
          <a:lstStyle/>
          <a:p>
            <a:pPr marL="0" lvl="1" indent="-342900">
              <a:buFont typeface="Wingdings" pitchFamily="2" charset="2"/>
              <a:buChar char="Ø"/>
            </a:pPr>
            <a:r>
              <a:rPr lang="sq-AL" sz="2200" b="1"/>
              <a:t>Përmbajtja e kërkesës</a:t>
            </a:r>
            <a:r>
              <a:rPr lang="sq-AL" sz="2200"/>
              <a:t>:</a:t>
            </a:r>
          </a:p>
          <a:p>
            <a:pPr marL="0" lvl="1" indent="-342900">
              <a:buFont typeface="Wingdings" pitchFamily="2" charset="2"/>
              <a:buChar char="Ø"/>
            </a:pPr>
            <a:endParaRPr lang="en-GB" sz="2200" dirty="0"/>
          </a:p>
          <a:p>
            <a:pPr marL="0" lvl="1" indent="-342900">
              <a:buFont typeface="Wingdings" pitchFamily="2" charset="2"/>
              <a:buChar char="ü"/>
            </a:pPr>
            <a:r>
              <a:rPr lang="sq-AL" sz="2200" b="1"/>
              <a:t>Të dhënat bazike </a:t>
            </a:r>
            <a:r>
              <a:rPr lang="sq-AL" sz="2200"/>
              <a:t>për t’u përfshirë:</a:t>
            </a:r>
          </a:p>
          <a:p>
            <a:pPr marL="0" lvl="1" indent="-342900">
              <a:buFont typeface="Wingdings" pitchFamily="2" charset="2"/>
              <a:buChar char="ü"/>
            </a:pPr>
            <a:endParaRPr lang="en-GB" sz="2200" dirty="0"/>
          </a:p>
          <a:p>
            <a:pPr marL="342900" lvl="1" indent="-342900">
              <a:buFont typeface="Arial" panose="020B0604020202020204" pitchFamily="34" charset="0"/>
              <a:buChar char="•"/>
            </a:pPr>
            <a:r>
              <a:rPr lang="sq-AL" sz="2200"/>
              <a:t>autoritetin që bën kërkesën</a:t>
            </a:r>
          </a:p>
          <a:p>
            <a:pPr marL="342900" lvl="1" indent="-342900">
              <a:buFont typeface="Arial" panose="020B0604020202020204" pitchFamily="34" charset="0"/>
              <a:buChar char="•"/>
            </a:pPr>
            <a:r>
              <a:rPr lang="sq-AL" sz="2200"/>
              <a:t>bazat ligjore të kërkesës</a:t>
            </a:r>
          </a:p>
          <a:p>
            <a:pPr marL="342900" lvl="1" indent="-342900">
              <a:buFont typeface="Arial" panose="020B0604020202020204" pitchFamily="34" charset="0"/>
              <a:buChar char="•"/>
            </a:pPr>
            <a:r>
              <a:rPr lang="sq-AL" sz="2200"/>
              <a:t>objektin dhe arsyen e kërkesës</a:t>
            </a:r>
          </a:p>
          <a:p>
            <a:pPr marL="342900" lvl="1" indent="-342900">
              <a:buFont typeface="Arial" panose="020B0604020202020204" pitchFamily="34" charset="0"/>
              <a:buChar char="•"/>
            </a:pPr>
            <a:r>
              <a:rPr lang="sq-AL" sz="2200"/>
              <a:t>identitetin dhe kombësinë e personit në fjalë</a:t>
            </a:r>
          </a:p>
          <a:p>
            <a:pPr marL="342900" lvl="1" indent="-342900">
              <a:buFont typeface="Arial" panose="020B0604020202020204" pitchFamily="34" charset="0"/>
              <a:buChar char="•"/>
            </a:pPr>
            <a:r>
              <a:rPr lang="sq-AL" sz="2200"/>
              <a:t>një përmbledhje të fakteve</a:t>
            </a:r>
          </a:p>
          <a:p>
            <a:pPr marL="0" lvl="1" indent="-342900">
              <a:buFont typeface="Wingdings" pitchFamily="2" charset="2"/>
              <a:buChar char="Ø"/>
            </a:pPr>
            <a:endParaRPr lang="en-GB" sz="2200" dirty="0"/>
          </a:p>
        </p:txBody>
      </p:sp>
      <p:sp>
        <p:nvSpPr>
          <p:cNvPr id="5" name="Rectangle 4">
            <a:extLst>
              <a:ext uri="{FF2B5EF4-FFF2-40B4-BE49-F238E27FC236}">
                <a16:creationId xmlns:a16="http://schemas.microsoft.com/office/drawing/2014/main" xmlns="" id="{E02DD4E3-8786-B44C-A1D2-25F542548DE1}"/>
              </a:ext>
            </a:extLst>
          </p:cNvPr>
          <p:cNvSpPr/>
          <p:nvPr/>
        </p:nvSpPr>
        <p:spPr>
          <a:xfrm>
            <a:off x="4616261" y="1646210"/>
            <a:ext cx="4572000" cy="4154984"/>
          </a:xfrm>
          <a:prstGeom prst="rect">
            <a:avLst/>
          </a:prstGeom>
        </p:spPr>
        <p:txBody>
          <a:bodyPr>
            <a:spAutoFit/>
          </a:bodyPr>
          <a:lstStyle/>
          <a:p>
            <a:pPr marL="342900" lvl="1" indent="-342900">
              <a:buFont typeface="Wingdings" pitchFamily="2" charset="2"/>
              <a:buChar char="ü"/>
            </a:pPr>
            <a:r>
              <a:rPr lang="sq-AL" sz="2200" b="1"/>
              <a:t>Të dhëna shtesë </a:t>
            </a:r>
            <a:r>
              <a:rPr lang="sq-AL" sz="2200"/>
              <a:t>mund të kërkohen:</a:t>
            </a:r>
          </a:p>
          <a:p>
            <a:pPr marL="342900" lvl="1" indent="-342900">
              <a:buFont typeface="Wingdings" pitchFamily="2" charset="2"/>
              <a:buChar char="ü"/>
            </a:pPr>
            <a:endParaRPr lang="en-GB" sz="2200" dirty="0"/>
          </a:p>
          <a:p>
            <a:pPr marL="342900" lvl="1" indent="-342900">
              <a:buFont typeface="Arial" panose="020B0604020202020204" pitchFamily="34" charset="0"/>
              <a:buChar char="•"/>
            </a:pPr>
            <a:r>
              <a:rPr lang="sq-AL" sz="2200"/>
              <a:t>në lidhje me provat elektronike, duhet të jini shumë specifik për periudhat kohore me interes</a:t>
            </a:r>
          </a:p>
          <a:p>
            <a:pPr marL="342900" lvl="1" indent="-342900">
              <a:buFont typeface="Arial" panose="020B0604020202020204" pitchFamily="34" charset="0"/>
              <a:buChar char="•"/>
            </a:pPr>
            <a:r>
              <a:rPr lang="sq-AL" sz="2200"/>
              <a:t>kategoritë e të dhënave të kërkuara, p.sh. Për abonuesin, trafikun dhe përmbajtjen,</a:t>
            </a:r>
          </a:p>
          <a:p>
            <a:pPr marL="342900" lvl="1" indent="-342900">
              <a:buFont typeface="Arial" panose="020B0604020202020204" pitchFamily="34" charset="0"/>
              <a:buChar char="•"/>
            </a:pPr>
            <a:r>
              <a:rPr lang="sq-AL" sz="2200"/>
              <a:t>adresën e banimit dhe telefonin si dhe e-mailin, të dhënat e përdoruesit dhe të tjera.</a:t>
            </a:r>
          </a:p>
          <a:p>
            <a:pPr marL="342900" lvl="1" indent="-342900">
              <a:buFont typeface="Arial" panose="020B0604020202020204" pitchFamily="34" charset="0"/>
              <a:buChar char="•"/>
            </a:pPr>
            <a:endParaRPr lang="en-GB" sz="2200" dirty="0"/>
          </a:p>
        </p:txBody>
      </p:sp>
    </p:spTree>
    <p:extLst>
      <p:ext uri="{BB962C8B-B14F-4D97-AF65-F5344CB8AC3E}">
        <p14:creationId xmlns:p14="http://schemas.microsoft.com/office/powerpoint/2010/main" xmlns="" val="38125835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pitchFamily="34" charset="-128"/>
              </a:rPr>
              <a:t>Agjenda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209522" y="1040990"/>
            <a:ext cx="3791244" cy="5570756"/>
          </a:xfrm>
          <a:prstGeom prst="rect">
            <a:avLst/>
          </a:prstGeom>
        </p:spPr>
        <p:txBody>
          <a:bodyPr wrap="square">
            <a:spAutoFit/>
          </a:bodyPr>
          <a:lstStyle/>
          <a:p>
            <a:pPr marL="342900" indent="-342900" eaLnBrk="1" hangingPunct="1">
              <a:buFont typeface="Wingdings" pitchFamily="2" charset="2"/>
              <a:buChar char="Ø"/>
            </a:pPr>
            <a:r>
              <a:rPr lang="sq-AL" sz="2200" b="1" dirty="0"/>
              <a:t>Pjesa e parë</a:t>
            </a:r>
          </a:p>
          <a:p>
            <a:pPr marL="342900" indent="-342900" eaLnBrk="1" hangingPunct="1">
              <a:buFont typeface="Wingdings" pitchFamily="2" charset="2"/>
              <a:buChar char="ü"/>
            </a:pPr>
            <a:r>
              <a:rPr lang="sq-AL" sz="2200" i="1" dirty="0"/>
              <a:t>Instrumentet e bashkëpunimit ndërkombëtar, standardet dhe kanalet e komunikimit</a:t>
            </a:r>
          </a:p>
          <a:p>
            <a:pPr marL="0" indent="0" eaLnBrk="1" hangingPunct="1">
              <a:buNone/>
            </a:pPr>
            <a:endParaRPr lang="en-GB" sz="1200" dirty="0"/>
          </a:p>
          <a:p>
            <a:pPr marL="342900" indent="-342900" eaLnBrk="1" hangingPunct="1">
              <a:buFont typeface="Wingdings" pitchFamily="2" charset="2"/>
              <a:buChar char="Ø"/>
            </a:pPr>
            <a:r>
              <a:rPr lang="sq-AL" sz="2200" b="1" dirty="0"/>
              <a:t>Pjesa e dytë</a:t>
            </a:r>
          </a:p>
          <a:p>
            <a:pPr marL="342900" indent="-342900" eaLnBrk="1" hangingPunct="1">
              <a:buFont typeface="Wingdings" pitchFamily="2" charset="2"/>
              <a:buChar char="ü"/>
            </a:pPr>
            <a:r>
              <a:rPr lang="sq-AL" sz="2200" i="1" dirty="0"/>
              <a:t>Kërkesa dhe konsideratat ligjore të Ndihmës Juridike të Ndërsjellë</a:t>
            </a:r>
          </a:p>
          <a:p>
            <a:pPr marL="0" indent="0" eaLnBrk="1" hangingPunct="1">
              <a:buNone/>
            </a:pPr>
            <a:endParaRPr lang="en-GB" sz="1400" dirty="0"/>
          </a:p>
          <a:p>
            <a:pPr marL="342900" indent="-342900" eaLnBrk="1" hangingPunct="1">
              <a:buFont typeface="Wingdings" pitchFamily="2" charset="2"/>
              <a:buChar char="Ø"/>
            </a:pPr>
            <a:r>
              <a:rPr lang="sq-AL" sz="2200" b="1" dirty="0"/>
              <a:t>Pjesa e tretë</a:t>
            </a:r>
          </a:p>
          <a:p>
            <a:pPr marL="342900" indent="-342900">
              <a:buFont typeface="Wingdings" pitchFamily="2" charset="2"/>
              <a:buChar char="ü"/>
            </a:pPr>
            <a:r>
              <a:rPr lang="sq-AL" sz="2200" i="1" dirty="0"/>
              <a:t>Vlerësimi i </a:t>
            </a:r>
            <a:r>
              <a:rPr lang="sq-AL" sz="2200" i="1" dirty="0" err="1"/>
              <a:t>KiE</a:t>
            </a:r>
            <a:r>
              <a:rPr lang="sq-AL" sz="2200" i="1" dirty="0"/>
              <a:t>-së për NJN-në dhe dispozitat tjera, rekomandimet dhe mjetet ekzistuese të mbështetjes</a:t>
            </a:r>
          </a:p>
        </p:txBody>
      </p:sp>
      <p:sp>
        <p:nvSpPr>
          <p:cNvPr id="6" name="Rectangle 5">
            <a:extLst>
              <a:ext uri="{FF2B5EF4-FFF2-40B4-BE49-F238E27FC236}">
                <a16:creationId xmlns:a16="http://schemas.microsoft.com/office/drawing/2014/main" xmlns="" id="{EA3FFC4F-A0C7-6241-A6A3-D4D1CB58E595}"/>
              </a:ext>
            </a:extLst>
          </p:cNvPr>
          <p:cNvSpPr/>
          <p:nvPr/>
        </p:nvSpPr>
        <p:spPr>
          <a:xfrm>
            <a:off x="5143236" y="1040990"/>
            <a:ext cx="4572000" cy="1107996"/>
          </a:xfrm>
          <a:prstGeom prst="rect">
            <a:avLst/>
          </a:prstGeom>
        </p:spPr>
        <p:txBody>
          <a:bodyPr>
            <a:spAutoFit/>
          </a:bodyPr>
          <a:lstStyle/>
          <a:p>
            <a:pPr marL="342900" indent="-342900" eaLnBrk="1" hangingPunct="1">
              <a:buFont typeface="Wingdings" pitchFamily="2" charset="2"/>
              <a:buChar char="Ø"/>
            </a:pPr>
            <a:r>
              <a:rPr lang="sq-AL" sz="2200" b="1"/>
              <a:t>Pjesa e katërt</a:t>
            </a:r>
          </a:p>
          <a:p>
            <a:pPr marL="342900" indent="-342900">
              <a:buFont typeface="Wingdings" pitchFamily="2" charset="2"/>
              <a:buChar char="ü"/>
            </a:pPr>
            <a:r>
              <a:rPr lang="sq-AL" sz="2200" i="1"/>
              <a:t>Përmbledhje</a:t>
            </a:r>
          </a:p>
          <a:p>
            <a:pPr marL="0" indent="0" eaLnBrk="1" hangingPunct="1">
              <a:buNone/>
            </a:pPr>
            <a:endParaRPr lang="en-GB" sz="2200" dirty="0"/>
          </a:p>
        </p:txBody>
      </p:sp>
      <p:pic>
        <p:nvPicPr>
          <p:cNvPr id="8" name="Picture 7" descr="A picture containing keyboard&#10;&#10;Description automatically generated">
            <a:extLst>
              <a:ext uri="{FF2B5EF4-FFF2-40B4-BE49-F238E27FC236}">
                <a16:creationId xmlns:a16="http://schemas.microsoft.com/office/drawing/2014/main" xmlns="" id="{47367828-860C-43AF-B9C2-F107C1AD29F9}"/>
              </a:ext>
            </a:extLst>
          </p:cNvPr>
          <p:cNvPicPr>
            <a:picLocks noChangeAspect="1"/>
          </p:cNvPicPr>
          <p:nvPr/>
        </p:nvPicPr>
        <p:blipFill>
          <a:blip r:embed="rId4"/>
          <a:stretch>
            <a:fillRect/>
          </a:stretch>
        </p:blipFill>
        <p:spPr>
          <a:xfrm>
            <a:off x="5143236" y="2882043"/>
            <a:ext cx="3368933" cy="2241872"/>
          </a:xfrm>
          <a:prstGeom prst="rect">
            <a:avLst/>
          </a:prstGeom>
        </p:spPr>
      </p:pic>
    </p:spTree>
    <p:extLst>
      <p:ext uri="{BB962C8B-B14F-4D97-AF65-F5344CB8AC3E}">
        <p14:creationId xmlns:p14="http://schemas.microsoft.com/office/powerpoint/2010/main" xmlns="" val="22972558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20</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20</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pitchFamily="34" charset="-128"/>
              </a:rPr>
              <a:t>Kushtet ligjore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88522" y="872616"/>
            <a:ext cx="4376003" cy="6032421"/>
          </a:xfrm>
          <a:prstGeom prst="rect">
            <a:avLst/>
          </a:prstGeom>
        </p:spPr>
        <p:txBody>
          <a:bodyPr wrap="square">
            <a:spAutoFit/>
          </a:bodyPr>
          <a:lstStyle/>
          <a:p>
            <a:pPr marL="0" lvl="1" indent="-342900">
              <a:buFont typeface="Wingdings" pitchFamily="2" charset="2"/>
              <a:buChar char="Ø"/>
            </a:pPr>
            <a:r>
              <a:rPr lang="sq-AL" sz="2200" b="1" dirty="0"/>
              <a:t>Aplikimi i ligjit të brendshëm</a:t>
            </a:r>
            <a:r>
              <a:rPr lang="sq-AL" sz="2200" dirty="0"/>
              <a:t>:</a:t>
            </a:r>
          </a:p>
          <a:p>
            <a:pPr marL="0" lvl="1" indent="-342900">
              <a:buFont typeface="Wingdings" pitchFamily="2" charset="2"/>
              <a:buChar char="ü"/>
            </a:pPr>
            <a:endParaRPr lang="en-GB" sz="800" dirty="0"/>
          </a:p>
          <a:p>
            <a:pPr marL="342900" lvl="1" indent="-342900" algn="just">
              <a:buFont typeface="Wingdings" panose="05000000000000000000" pitchFamily="2" charset="2"/>
              <a:buChar char="ü"/>
            </a:pPr>
            <a:r>
              <a:rPr lang="sq-AL" sz="2000" i="1" dirty="0"/>
              <a:t>Kërkesat e NJN-së duhet të ekzekutohen në përputhje me ligjin e palës që i drejtohet kërkesa</a:t>
            </a:r>
          </a:p>
          <a:p>
            <a:pPr marL="342900" lvl="1" indent="-342900" algn="just">
              <a:buFont typeface="Arial" panose="020B0604020202020204" pitchFamily="34" charset="0"/>
              <a:buChar char="•"/>
            </a:pPr>
            <a:r>
              <a:rPr lang="sq-AL" sz="2000" b="1" dirty="0"/>
              <a:t>Konventa e Krimit </a:t>
            </a:r>
            <a:r>
              <a:rPr lang="sq-AL" sz="2000" b="1" dirty="0" err="1"/>
              <a:t>Kibernetik</a:t>
            </a:r>
            <a:r>
              <a:rPr lang="sq-AL" sz="2000" dirty="0"/>
              <a:t> kërkon që të gjitha palët të miratojnë të njëjtat masa procedurale në ligjin e brendshëm (A 29 - 35) - mund të zbatohet kriminaliteti i dyfishtë,</a:t>
            </a:r>
          </a:p>
          <a:p>
            <a:pPr marL="342900" lvl="1" indent="-342900" algn="just">
              <a:buFont typeface="Arial" panose="020B0604020202020204" pitchFamily="34" charset="0"/>
              <a:buChar char="•"/>
            </a:pPr>
            <a:r>
              <a:rPr lang="sq-AL" sz="2000" b="1" dirty="0"/>
              <a:t>masat do t'u nënshtrohen </a:t>
            </a:r>
            <a:r>
              <a:rPr lang="sq-AL" sz="2000" dirty="0"/>
              <a:t>kërkesave ligjore të brendshme </a:t>
            </a:r>
          </a:p>
          <a:p>
            <a:pPr marL="342900" lvl="1" indent="-342900" algn="just">
              <a:buFont typeface="Arial" panose="020B0604020202020204" pitchFamily="34" charset="0"/>
              <a:buChar char="•"/>
            </a:pPr>
            <a:r>
              <a:rPr lang="sq-AL" sz="2000" b="1" dirty="0"/>
              <a:t>çdo kërkesë procedurale ose formale</a:t>
            </a:r>
            <a:r>
              <a:rPr lang="sq-AL" sz="2000" dirty="0"/>
              <a:t> për </a:t>
            </a:r>
            <a:r>
              <a:rPr lang="sq-AL" sz="2000" dirty="0" err="1"/>
              <a:t>pranueshmërinë</a:t>
            </a:r>
            <a:r>
              <a:rPr lang="sq-AL" sz="2000" dirty="0"/>
              <a:t> e provave duhet të referohet në kërkesë </a:t>
            </a:r>
          </a:p>
        </p:txBody>
      </p:sp>
      <p:sp>
        <p:nvSpPr>
          <p:cNvPr id="5" name="Rectangle 4">
            <a:extLst>
              <a:ext uri="{FF2B5EF4-FFF2-40B4-BE49-F238E27FC236}">
                <a16:creationId xmlns:a16="http://schemas.microsoft.com/office/drawing/2014/main" xmlns="" id="{E02DD4E3-8786-B44C-A1D2-25F542548DE1}"/>
              </a:ext>
            </a:extLst>
          </p:cNvPr>
          <p:cNvSpPr/>
          <p:nvPr/>
        </p:nvSpPr>
        <p:spPr>
          <a:xfrm>
            <a:off x="4646454" y="894204"/>
            <a:ext cx="4376002" cy="5586145"/>
          </a:xfrm>
          <a:prstGeom prst="rect">
            <a:avLst/>
          </a:prstGeom>
        </p:spPr>
        <p:txBody>
          <a:bodyPr wrap="square">
            <a:spAutoFit/>
          </a:bodyPr>
          <a:lstStyle/>
          <a:p>
            <a:pPr marL="342900" lvl="2" indent="-342900" algn="just">
              <a:buFont typeface="Arial" panose="020B0604020202020204" pitchFamily="34" charset="0"/>
              <a:buChar char="•"/>
            </a:pPr>
            <a:r>
              <a:rPr lang="sq-AL" sz="2100" b="1" dirty="0"/>
              <a:t>mos supozoni</a:t>
            </a:r>
            <a:r>
              <a:rPr lang="sq-AL" sz="2100" dirty="0"/>
              <a:t> se kërkesat e brendshme ligjore të vendeve të tjera janë të njëjta ose të ngjashme me ato tuajat</a:t>
            </a:r>
          </a:p>
          <a:p>
            <a:pPr marL="342900" lvl="2" indent="-342900" algn="just">
              <a:buFont typeface="Arial" panose="020B0604020202020204" pitchFamily="34" charset="0"/>
              <a:buChar char="•"/>
            </a:pPr>
            <a:r>
              <a:rPr lang="sq-AL" sz="2100" b="1" dirty="0"/>
              <a:t>në përgjithësi, masa e kërkuar sa më ndërhyrëse</a:t>
            </a:r>
            <a:r>
              <a:rPr lang="sq-AL" sz="2100" dirty="0"/>
              <a:t> të jetë, aq më shumë justifikim do t'ju duhet t'i jepni shtetit të kërkuar</a:t>
            </a:r>
          </a:p>
          <a:p>
            <a:pPr marL="342900" lvl="2" indent="-342900" algn="just">
              <a:buFont typeface="Arial" panose="020B0604020202020204" pitchFamily="34" charset="0"/>
              <a:buChar char="•"/>
            </a:pPr>
            <a:r>
              <a:rPr lang="sq-AL" sz="2100" b="1" dirty="0"/>
              <a:t>mbani në mend</a:t>
            </a:r>
            <a:r>
              <a:rPr lang="sq-AL" sz="2100" dirty="0"/>
              <a:t> se autoritetet kompetente në shtetin që merr kërkesën do të duhet të kenë informacion të mjaftueshëm për të përmbushur ligjin e brendshëm të zbatueshëm për marrjen e një urdhri për paraqitjen e të dhënave ose urdhër kërkimi</a:t>
            </a:r>
          </a:p>
        </p:txBody>
      </p:sp>
    </p:spTree>
    <p:extLst>
      <p:ext uri="{BB962C8B-B14F-4D97-AF65-F5344CB8AC3E}">
        <p14:creationId xmlns:p14="http://schemas.microsoft.com/office/powerpoint/2010/main" xmlns="" val="7567571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21</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21</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pitchFamily="34" charset="-128"/>
              </a:rPr>
              <a:t>Kushtet ligjore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graphicFrame>
        <p:nvGraphicFramePr>
          <p:cNvPr id="6" name="Diagram 5">
            <a:extLst>
              <a:ext uri="{FF2B5EF4-FFF2-40B4-BE49-F238E27FC236}">
                <a16:creationId xmlns:a16="http://schemas.microsoft.com/office/drawing/2014/main" xmlns="" id="{90B515B2-3871-4A0C-AB20-35DB89A586CE}"/>
              </a:ext>
            </a:extLst>
          </p:cNvPr>
          <p:cNvGraphicFramePr/>
          <p:nvPr>
            <p:extLst>
              <p:ext uri="{D42A27DB-BD31-4B8C-83A1-F6EECF244321}">
                <p14:modId xmlns:p14="http://schemas.microsoft.com/office/powerpoint/2010/main" xmlns="" val="1371024375"/>
              </p:ext>
            </p:extLst>
          </p:nvPr>
        </p:nvGraphicFramePr>
        <p:xfrm>
          <a:off x="1524000" y="1397000"/>
          <a:ext cx="6096000" cy="4064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xmlns="" val="314800041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22</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22</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pitchFamily="34" charset="-128"/>
              </a:rPr>
              <a:t>Kushtet ligjore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88521" y="872616"/>
            <a:ext cx="5281283" cy="5955476"/>
          </a:xfrm>
          <a:prstGeom prst="rect">
            <a:avLst/>
          </a:prstGeom>
        </p:spPr>
        <p:txBody>
          <a:bodyPr wrap="square">
            <a:spAutoFit/>
          </a:bodyPr>
          <a:lstStyle/>
          <a:p>
            <a:pPr marL="0" lvl="1" indent="-342900">
              <a:buFont typeface="Wingdings" pitchFamily="2" charset="2"/>
              <a:buChar char="Ø"/>
            </a:pPr>
            <a:r>
              <a:rPr lang="sq-AL" sz="2200" b="1" dirty="0"/>
              <a:t>Aplikimi i ligjit të brendshëm</a:t>
            </a:r>
            <a:r>
              <a:rPr lang="sq-AL" sz="2200" dirty="0"/>
              <a:t>:</a:t>
            </a:r>
          </a:p>
          <a:p>
            <a:pPr marL="0" lvl="1" indent="-342900">
              <a:buFont typeface="Wingdings" pitchFamily="2" charset="2"/>
              <a:buChar char="Ø"/>
            </a:pPr>
            <a:endParaRPr lang="en-GB" sz="1050" dirty="0"/>
          </a:p>
          <a:p>
            <a:pPr marL="342900" lvl="1" indent="-342900">
              <a:buFont typeface="Wingdings" pitchFamily="2" charset="2"/>
              <a:buChar char="ü"/>
            </a:pPr>
            <a:r>
              <a:rPr lang="sq-AL" sz="2200" i="1" dirty="0"/>
              <a:t>Urdhrat e paraqitjes së të dhënave</a:t>
            </a:r>
            <a:r>
              <a:rPr lang="sq-AL" sz="2200" dirty="0"/>
              <a:t>:                                                           </a:t>
            </a:r>
          </a:p>
          <a:p>
            <a:pPr marL="342900" lvl="1" indent="-342900">
              <a:buFont typeface="Arial" panose="020B0604020202020204" pitchFamily="34" charset="0"/>
              <a:buChar char="•"/>
            </a:pPr>
            <a:r>
              <a:rPr lang="sq-AL" sz="2100" b="1" dirty="0"/>
              <a:t>konsiderohet si më pak ndërhyrëse</a:t>
            </a:r>
            <a:r>
              <a:rPr lang="sq-AL" sz="2100" dirty="0"/>
              <a:t> sesa kërkesa për kontroll dhe sekuestrim                       </a:t>
            </a:r>
          </a:p>
          <a:p>
            <a:pPr marL="342900" lvl="1" indent="-342900">
              <a:buFont typeface="Arial" panose="020B0604020202020204" pitchFamily="34" charset="0"/>
              <a:buChar char="•"/>
            </a:pPr>
            <a:r>
              <a:rPr lang="sq-AL" sz="2100" b="1" dirty="0"/>
              <a:t>zakonisht përdoret për të marrë të dhëna</a:t>
            </a:r>
            <a:r>
              <a:rPr lang="sq-AL" sz="2100" dirty="0"/>
              <a:t> nga ISP-të ose institucionet financiare</a:t>
            </a:r>
          </a:p>
          <a:p>
            <a:pPr marL="342900" lvl="1" indent="-342900">
              <a:buFont typeface="Arial" panose="020B0604020202020204" pitchFamily="34" charset="0"/>
              <a:buChar char="•"/>
            </a:pPr>
            <a:r>
              <a:rPr lang="sq-AL" sz="2100" b="1" dirty="0"/>
              <a:t>ata do të duhet të justifikojnë ndërhyrjet</a:t>
            </a:r>
            <a:r>
              <a:rPr lang="sq-AL" sz="2100" dirty="0"/>
              <a:t> në privatësi bazuar në konsideratat e të drejtave të njeriut dhe përjashtimet nga legjislacioni për mbrojtjen e të dhënave</a:t>
            </a:r>
          </a:p>
          <a:p>
            <a:pPr marL="342900" lvl="1" indent="-342900">
              <a:buFont typeface="Arial" panose="020B0604020202020204" pitchFamily="34" charset="0"/>
              <a:buChar char="•"/>
            </a:pPr>
            <a:r>
              <a:rPr lang="sq-AL" sz="2100" b="1" dirty="0"/>
              <a:t>pala kërkuese do të duhet të shpjegojë në kërkesë</a:t>
            </a:r>
            <a:r>
              <a:rPr lang="sq-AL" sz="2100" dirty="0"/>
              <a:t> pse informacioni është i nevojshëm për hetimin, çfarë pritet të paraqitet dhe si do të përdoret</a:t>
            </a:r>
          </a:p>
        </p:txBody>
      </p:sp>
      <p:pic>
        <p:nvPicPr>
          <p:cNvPr id="6" name="Picture 5" descr="A screenshot of a social media post&#10;&#10;Description automatically generated">
            <a:extLst>
              <a:ext uri="{FF2B5EF4-FFF2-40B4-BE49-F238E27FC236}">
                <a16:creationId xmlns:a16="http://schemas.microsoft.com/office/drawing/2014/main" xmlns="" id="{2394AB1D-B035-4F14-82CB-169D84927649}"/>
              </a:ext>
            </a:extLst>
          </p:cNvPr>
          <p:cNvPicPr>
            <a:picLocks noChangeAspect="1"/>
          </p:cNvPicPr>
          <p:nvPr/>
        </p:nvPicPr>
        <p:blipFill>
          <a:blip r:embed="rId4"/>
          <a:stretch>
            <a:fillRect/>
          </a:stretch>
        </p:blipFill>
        <p:spPr>
          <a:xfrm>
            <a:off x="5369805" y="1412695"/>
            <a:ext cx="3407643" cy="4813972"/>
          </a:xfrm>
          <a:prstGeom prst="rect">
            <a:avLst/>
          </a:prstGeom>
        </p:spPr>
      </p:pic>
    </p:spTree>
    <p:extLst>
      <p:ext uri="{BB962C8B-B14F-4D97-AF65-F5344CB8AC3E}">
        <p14:creationId xmlns:p14="http://schemas.microsoft.com/office/powerpoint/2010/main" xmlns="" val="344891315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23</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23</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pitchFamily="34" charset="-128"/>
              </a:rPr>
              <a:t>Kushtet ligjore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88522" y="872616"/>
            <a:ext cx="4572000" cy="5509200"/>
          </a:xfrm>
          <a:prstGeom prst="rect">
            <a:avLst/>
          </a:prstGeom>
        </p:spPr>
        <p:txBody>
          <a:bodyPr>
            <a:spAutoFit/>
          </a:bodyPr>
          <a:lstStyle/>
          <a:p>
            <a:pPr marL="0" lvl="1" indent="-342900">
              <a:buFont typeface="Wingdings" pitchFamily="2" charset="2"/>
              <a:buChar char="Ø"/>
            </a:pPr>
            <a:r>
              <a:rPr lang="sq-AL" sz="2200" b="1"/>
              <a:t>Aplikimi i ligjit të brendshëm</a:t>
            </a:r>
            <a:r>
              <a:rPr lang="sq-AL" sz="2200"/>
              <a:t>:</a:t>
            </a:r>
          </a:p>
          <a:p>
            <a:pPr marL="0" lvl="1"/>
            <a:endParaRPr lang="en-GB" sz="2200" dirty="0"/>
          </a:p>
          <a:p>
            <a:pPr marL="342900" lvl="1" indent="-342900">
              <a:buFont typeface="Wingdings" pitchFamily="2" charset="2"/>
              <a:buChar char="ü"/>
            </a:pPr>
            <a:r>
              <a:rPr lang="sq-AL" sz="2200" i="1"/>
              <a:t>Kontrolli dhe sekuestrimi, konsiderata të përgjithshme</a:t>
            </a:r>
            <a:r>
              <a:rPr lang="sq-AL" sz="2200"/>
              <a:t>:</a:t>
            </a:r>
          </a:p>
          <a:p>
            <a:pPr marL="342900" lvl="1" indent="-342900">
              <a:buFont typeface="Arial" panose="020B0604020202020204" pitchFamily="34" charset="0"/>
              <a:buChar char="•"/>
            </a:pPr>
            <a:r>
              <a:rPr lang="sq-AL" sz="2200" b="1"/>
              <a:t>konsiderohet si tejet ndërhyrëse</a:t>
            </a:r>
          </a:p>
          <a:p>
            <a:pPr marL="342900" lvl="1" indent="-342900">
              <a:buFont typeface="Arial" panose="020B0604020202020204" pitchFamily="34" charset="0"/>
              <a:buChar char="•"/>
            </a:pPr>
            <a:r>
              <a:rPr lang="sq-AL" sz="2200" b="1"/>
              <a:t>prisni të ofroni</a:t>
            </a:r>
            <a:r>
              <a:rPr lang="sq-AL" sz="2200"/>
              <a:t> informacione të hollësishme në kërkesën tuaj në lidhje me vendin që do të kontrollohet dhe si është i lidhur me rastin dhe llojin e materialit që pritet të merret dhe sekuestrohet</a:t>
            </a:r>
          </a:p>
          <a:p>
            <a:pPr marL="342900" lvl="1" indent="-342900">
              <a:buFont typeface="Arial" panose="020B0604020202020204" pitchFamily="34" charset="0"/>
              <a:buChar char="•"/>
            </a:pPr>
            <a:r>
              <a:rPr lang="sq-AL" sz="2200" b="1"/>
              <a:t>rëndësia e materialit</a:t>
            </a:r>
            <a:r>
              <a:rPr lang="sq-AL" sz="2200"/>
              <a:t> për çështjen dhe pse pritet të jetë në atë lokal/vend</a:t>
            </a:r>
          </a:p>
          <a:p>
            <a:pPr marL="0" lvl="1"/>
            <a:endParaRPr lang="en-GB" sz="2200" dirty="0"/>
          </a:p>
        </p:txBody>
      </p:sp>
      <p:sp>
        <p:nvSpPr>
          <p:cNvPr id="5" name="Rectangle 4">
            <a:extLst>
              <a:ext uri="{FF2B5EF4-FFF2-40B4-BE49-F238E27FC236}">
                <a16:creationId xmlns:a16="http://schemas.microsoft.com/office/drawing/2014/main" xmlns="" id="{A9C5C6D1-36EB-DA4A-BBD2-32788D58FEDF}"/>
              </a:ext>
            </a:extLst>
          </p:cNvPr>
          <p:cNvSpPr/>
          <p:nvPr/>
        </p:nvSpPr>
        <p:spPr>
          <a:xfrm>
            <a:off x="4483478" y="920135"/>
            <a:ext cx="4572000" cy="3139321"/>
          </a:xfrm>
          <a:prstGeom prst="rect">
            <a:avLst/>
          </a:prstGeom>
        </p:spPr>
        <p:txBody>
          <a:bodyPr>
            <a:spAutoFit/>
          </a:bodyPr>
          <a:lstStyle/>
          <a:p>
            <a:pPr marL="342900" lvl="1" indent="-342900">
              <a:buFont typeface="Arial" panose="020B0604020202020204" pitchFamily="34" charset="0"/>
              <a:buChar char="•"/>
            </a:pPr>
            <a:r>
              <a:rPr lang="sq-AL" sz="2200" b="1"/>
              <a:t>në rastin e kompjuterëve, telefonave të mençur dhe mjeteve të tjera të ruajtjes</a:t>
            </a:r>
            <a:r>
              <a:rPr lang="sq-AL" sz="2200"/>
              <a:t>, këto pajisje gjithmonë do të përmbajnë material që nuk është i mbuluar në urdhrin e kontrollit, relevante ose jo për kërkesën</a:t>
            </a:r>
          </a:p>
          <a:p>
            <a:pPr marL="342900" lvl="1" indent="-342900">
              <a:buFont typeface="Arial" panose="020B0604020202020204" pitchFamily="34" charset="0"/>
              <a:buChar char="•"/>
            </a:pPr>
            <a:r>
              <a:rPr lang="sq-AL" sz="2200" b="1"/>
              <a:t>materialet mund të nevojitet të ndahen</a:t>
            </a:r>
            <a:r>
              <a:rPr lang="sq-AL" sz="2200"/>
              <a:t> - potencialisht proces i gjatë</a:t>
            </a:r>
          </a:p>
        </p:txBody>
      </p:sp>
    </p:spTree>
    <p:extLst>
      <p:ext uri="{BB962C8B-B14F-4D97-AF65-F5344CB8AC3E}">
        <p14:creationId xmlns:p14="http://schemas.microsoft.com/office/powerpoint/2010/main" xmlns="" val="354981897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24</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24</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pitchFamily="34" charset="-128"/>
              </a:rPr>
              <a:t>Kushtet ligjore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pic>
        <p:nvPicPr>
          <p:cNvPr id="6" name="Picture 5">
            <a:extLst>
              <a:ext uri="{FF2B5EF4-FFF2-40B4-BE49-F238E27FC236}">
                <a16:creationId xmlns:a16="http://schemas.microsoft.com/office/drawing/2014/main" xmlns="" id="{BAA7DDA5-F89B-CB44-922E-5F8384666617}"/>
              </a:ext>
            </a:extLst>
          </p:cNvPr>
          <p:cNvPicPr>
            <a:picLocks noChangeAspect="1"/>
          </p:cNvPicPr>
          <p:nvPr/>
        </p:nvPicPr>
        <p:blipFill>
          <a:blip r:embed="rId4"/>
          <a:stretch>
            <a:fillRect/>
          </a:stretch>
        </p:blipFill>
        <p:spPr>
          <a:xfrm>
            <a:off x="7255380" y="941875"/>
            <a:ext cx="1767076" cy="1767076"/>
          </a:xfrm>
          <a:prstGeom prst="rect">
            <a:avLst/>
          </a:prstGeom>
        </p:spPr>
      </p:pic>
      <p:graphicFrame>
        <p:nvGraphicFramePr>
          <p:cNvPr id="10" name="Diagram 9">
            <a:extLst>
              <a:ext uri="{FF2B5EF4-FFF2-40B4-BE49-F238E27FC236}">
                <a16:creationId xmlns:a16="http://schemas.microsoft.com/office/drawing/2014/main" xmlns="" id="{4AC94D61-C432-964B-BFBF-EB29D1BBB3DF}"/>
              </a:ext>
            </a:extLst>
          </p:cNvPr>
          <p:cNvGraphicFramePr/>
          <p:nvPr>
            <p:extLst>
              <p:ext uri="{D42A27DB-BD31-4B8C-83A1-F6EECF244321}">
                <p14:modId xmlns:p14="http://schemas.microsoft.com/office/powerpoint/2010/main" xmlns="" val="993076515"/>
              </p:ext>
            </p:extLst>
          </p:nvPr>
        </p:nvGraphicFramePr>
        <p:xfrm>
          <a:off x="177501" y="2346187"/>
          <a:ext cx="7166858" cy="40640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xmlns="" val="153293746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25</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25</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pitchFamily="34" charset="-128"/>
              </a:rPr>
              <a:t>Kushtet ligjore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xmlns="" id="{6C59456A-02DA-0F46-BF32-314184E697A0}"/>
              </a:ext>
            </a:extLst>
          </p:cNvPr>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xmlns="" val="80367249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26</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26</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pitchFamily="34" charset="-128"/>
              </a:rPr>
              <a:t>Shqyrtimet</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88522" y="872616"/>
            <a:ext cx="4572000" cy="5293757"/>
          </a:xfrm>
          <a:prstGeom prst="rect">
            <a:avLst/>
          </a:prstGeom>
        </p:spPr>
        <p:txBody>
          <a:bodyPr>
            <a:spAutoFit/>
          </a:bodyPr>
          <a:lstStyle/>
          <a:p>
            <a:pPr marL="342900" lvl="1" indent="-342900">
              <a:buFont typeface="Wingdings" pitchFamily="2" charset="2"/>
              <a:buChar char="Ø"/>
            </a:pPr>
            <a:r>
              <a:rPr lang="sq-AL" sz="2200" b="1" dirty="0"/>
              <a:t>Në anën kërkuese</a:t>
            </a:r>
            <a:r>
              <a:rPr lang="sq-AL" sz="2200" dirty="0"/>
              <a:t>:</a:t>
            </a:r>
          </a:p>
          <a:p>
            <a:pPr marL="342900" lvl="1" indent="-342900">
              <a:buFont typeface="Wingdings" pitchFamily="2" charset="2"/>
              <a:buChar char="Ø"/>
            </a:pPr>
            <a:endParaRPr lang="en-GB" sz="2200" dirty="0"/>
          </a:p>
          <a:p>
            <a:pPr marL="342900" lvl="1" indent="-342900">
              <a:buFont typeface="Arial" panose="020B0604020202020204" pitchFamily="34" charset="0"/>
              <a:buChar char="•"/>
            </a:pPr>
            <a:r>
              <a:rPr lang="sq-AL" sz="2100" b="1" dirty="0"/>
              <a:t>nëse ka</a:t>
            </a:r>
            <a:r>
              <a:rPr lang="sq-AL" sz="2100" dirty="0"/>
              <a:t> ndonjë nevojë për NJN? </a:t>
            </a:r>
          </a:p>
          <a:p>
            <a:pPr marL="342900" lvl="1" indent="-342900">
              <a:buFont typeface="Arial" panose="020B0604020202020204" pitchFamily="34" charset="0"/>
              <a:buChar char="•"/>
            </a:pPr>
            <a:r>
              <a:rPr lang="sq-AL" sz="2100" b="1" dirty="0"/>
              <a:t>çfarë mund të arrihet</a:t>
            </a:r>
            <a:r>
              <a:rPr lang="sq-AL" sz="2100" dirty="0"/>
              <a:t> pa këtë?</a:t>
            </a:r>
          </a:p>
          <a:p>
            <a:pPr marL="342900" lvl="1" indent="-342900">
              <a:buFont typeface="Arial" panose="020B0604020202020204" pitchFamily="34" charset="0"/>
              <a:buChar char="•"/>
            </a:pPr>
            <a:r>
              <a:rPr lang="sq-AL" sz="2100" dirty="0"/>
              <a:t>bashkëpunimi </a:t>
            </a:r>
            <a:r>
              <a:rPr lang="sq-AL" sz="2100" b="1" dirty="0"/>
              <a:t>polici me polici</a:t>
            </a:r>
            <a:r>
              <a:rPr lang="sq-AL" sz="2100" dirty="0"/>
              <a:t>?</a:t>
            </a:r>
          </a:p>
          <a:p>
            <a:pPr marL="342900" lvl="1" indent="-342900">
              <a:buFont typeface="Arial" panose="020B0604020202020204" pitchFamily="34" charset="0"/>
              <a:buChar char="•"/>
            </a:pPr>
            <a:r>
              <a:rPr lang="sq-AL" sz="2100" dirty="0"/>
              <a:t>a është identifikuar instrumenti përkatës ligjor (NJN apo procedimi i çështjes)?</a:t>
            </a:r>
          </a:p>
          <a:p>
            <a:pPr marL="342900" lvl="1" indent="-342900">
              <a:buFont typeface="Arial" panose="020B0604020202020204" pitchFamily="34" charset="0"/>
              <a:buChar char="•"/>
            </a:pPr>
            <a:r>
              <a:rPr lang="sq-AL" sz="2100" b="1" dirty="0" err="1"/>
              <a:t>cenueshmëria</a:t>
            </a:r>
            <a:r>
              <a:rPr lang="sq-AL" sz="2100" b="1" dirty="0"/>
              <a:t> e të dhënave</a:t>
            </a:r>
            <a:r>
              <a:rPr lang="sq-AL" sz="2100" dirty="0"/>
              <a:t> të kërkuara dhe përgjegjësia ndaj shkatërrimit?</a:t>
            </a:r>
          </a:p>
          <a:p>
            <a:pPr marL="342900" lvl="1" indent="-342900">
              <a:buFont typeface="Arial" panose="020B0604020202020204" pitchFamily="34" charset="0"/>
              <a:buChar char="•"/>
            </a:pPr>
            <a:r>
              <a:rPr lang="sq-AL" sz="2100" b="1" dirty="0"/>
              <a:t>a ka nevojë për kërkesë për ruajtje të shpejtë</a:t>
            </a:r>
            <a:r>
              <a:rPr lang="sq-AL" sz="2100" dirty="0"/>
              <a:t> dhe për zbulim në pritje të përgatitjes së kërkesës për NJN?</a:t>
            </a:r>
          </a:p>
          <a:p>
            <a:pPr marL="342900" lvl="1" indent="-342900">
              <a:buFont typeface="Arial" panose="020B0604020202020204" pitchFamily="34" charset="0"/>
              <a:buChar char="•"/>
            </a:pPr>
            <a:r>
              <a:rPr lang="sq-AL" sz="2100" b="1" dirty="0"/>
              <a:t>a zbatohet mbajtja e të dhënave</a:t>
            </a:r>
            <a:r>
              <a:rPr lang="sq-AL" sz="2100" dirty="0"/>
              <a:t> në gjendjen e kërkuar?</a:t>
            </a:r>
          </a:p>
        </p:txBody>
      </p:sp>
      <p:sp>
        <p:nvSpPr>
          <p:cNvPr id="5" name="Rectangle 4">
            <a:extLst>
              <a:ext uri="{FF2B5EF4-FFF2-40B4-BE49-F238E27FC236}">
                <a16:creationId xmlns:a16="http://schemas.microsoft.com/office/drawing/2014/main" xmlns="" id="{A9C5C6D1-36EB-DA4A-BBD2-32788D58FEDF}"/>
              </a:ext>
            </a:extLst>
          </p:cNvPr>
          <p:cNvSpPr/>
          <p:nvPr/>
        </p:nvSpPr>
        <p:spPr>
          <a:xfrm>
            <a:off x="4483477" y="872616"/>
            <a:ext cx="4660523" cy="5324535"/>
          </a:xfrm>
          <a:prstGeom prst="rect">
            <a:avLst/>
          </a:prstGeom>
        </p:spPr>
        <p:txBody>
          <a:bodyPr wrap="square">
            <a:spAutoFit/>
          </a:bodyPr>
          <a:lstStyle/>
          <a:p>
            <a:pPr marL="342900" lvl="1" indent="-342900">
              <a:buFont typeface="Arial" panose="020B0604020202020204" pitchFamily="34" charset="0"/>
              <a:buChar char="•"/>
            </a:pPr>
            <a:r>
              <a:rPr lang="sq-AL" sz="2000" b="1" dirty="0"/>
              <a:t>a merren parasysh mjetet përkatëse</a:t>
            </a:r>
            <a:r>
              <a:rPr lang="sq-AL" sz="2000" dirty="0"/>
              <a:t> ose udhëzimet?</a:t>
            </a:r>
          </a:p>
          <a:p>
            <a:pPr marL="342900" lvl="1" indent="-342900">
              <a:buFont typeface="Arial" panose="020B0604020202020204" pitchFamily="34" charset="0"/>
              <a:buChar char="•"/>
            </a:pPr>
            <a:r>
              <a:rPr lang="sq-AL" sz="2000" b="1" dirty="0"/>
              <a:t>a parashikohen nevojat ose kërkesat</a:t>
            </a:r>
            <a:r>
              <a:rPr lang="sq-AL" sz="2000" dirty="0"/>
              <a:t> e shtetit që i drejtohet kërkesa, veçanërisht nëse të dhënat e kërkuara ka të ngjarë të jenë objekt i një mase detyruese?</a:t>
            </a:r>
          </a:p>
          <a:p>
            <a:pPr marL="342900" lvl="1" indent="-342900">
              <a:buFont typeface="Arial" panose="020B0604020202020204" pitchFamily="34" charset="0"/>
              <a:buChar char="•"/>
            </a:pPr>
            <a:r>
              <a:rPr lang="sq-AL" sz="2000" b="1" dirty="0"/>
              <a:t>a është i përshtatshëm për sqarim një konsultim me autoritetin</a:t>
            </a:r>
            <a:r>
              <a:rPr lang="sq-AL" sz="2000" dirty="0"/>
              <a:t> qendror të shtetit që i drejtohet kërkesa?</a:t>
            </a:r>
          </a:p>
          <a:p>
            <a:pPr marL="342900" lvl="1" indent="-342900">
              <a:buFont typeface="Arial" panose="020B0604020202020204" pitchFamily="34" charset="0"/>
              <a:buChar char="•"/>
            </a:pPr>
            <a:r>
              <a:rPr lang="sq-AL" sz="2000" b="1" dirty="0"/>
              <a:t>a ka ndonjë procedurë të veçantë</a:t>
            </a:r>
            <a:r>
              <a:rPr lang="sq-AL" sz="2000" dirty="0"/>
              <a:t> që duhet të </a:t>
            </a:r>
            <a:r>
              <a:rPr lang="sq-AL" sz="2050" dirty="0"/>
              <a:t>ndiqet</a:t>
            </a:r>
            <a:r>
              <a:rPr lang="sq-AL" sz="2000" dirty="0"/>
              <a:t> nga shteti që i drejtohet kërkesa në ekzekutimin e kërkesës të nevojshme për të siguruar </a:t>
            </a:r>
            <a:r>
              <a:rPr lang="sq-AL" sz="2000" dirty="0" err="1"/>
              <a:t>pranueshmërinë</a:t>
            </a:r>
            <a:r>
              <a:rPr lang="sq-AL" sz="2000" dirty="0"/>
              <a:t> e provave të marra?</a:t>
            </a:r>
          </a:p>
        </p:txBody>
      </p:sp>
    </p:spTree>
    <p:extLst>
      <p:ext uri="{BB962C8B-B14F-4D97-AF65-F5344CB8AC3E}">
        <p14:creationId xmlns:p14="http://schemas.microsoft.com/office/powerpoint/2010/main" xmlns="" val="393912548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27</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27</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pitchFamily="34" charset="-128"/>
              </a:rPr>
              <a:t>Shqyrtimet</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88522" y="799825"/>
            <a:ext cx="4572000" cy="5909310"/>
          </a:xfrm>
          <a:prstGeom prst="rect">
            <a:avLst/>
          </a:prstGeom>
        </p:spPr>
        <p:txBody>
          <a:bodyPr>
            <a:spAutoFit/>
          </a:bodyPr>
          <a:lstStyle/>
          <a:p>
            <a:pPr marL="342900" lvl="1" indent="-342900">
              <a:buFont typeface="Wingdings" pitchFamily="2" charset="2"/>
              <a:buChar char="Ø"/>
            </a:pPr>
            <a:r>
              <a:rPr lang="sq-AL" sz="2200" b="1" dirty="0"/>
              <a:t>Në anën kërkuese</a:t>
            </a:r>
            <a:r>
              <a:rPr lang="sq-AL" sz="2200" dirty="0"/>
              <a:t>:</a:t>
            </a:r>
          </a:p>
          <a:p>
            <a:pPr marL="342900" lvl="1" indent="-342900">
              <a:buFont typeface="Wingdings" pitchFamily="2" charset="2"/>
              <a:buChar char="Ø"/>
            </a:pPr>
            <a:endParaRPr lang="en-GB" sz="200" dirty="0"/>
          </a:p>
          <a:p>
            <a:pPr marL="342900" lvl="1" indent="-342900">
              <a:buFont typeface="Arial" panose="020B0604020202020204" pitchFamily="34" charset="0"/>
              <a:buChar char="•"/>
            </a:pPr>
            <a:r>
              <a:rPr lang="sq-AL" sz="2200" b="1" dirty="0"/>
              <a:t>identifikimi i kërkesave për përkthim</a:t>
            </a:r>
            <a:r>
              <a:rPr lang="sq-AL" sz="2200" dirty="0"/>
              <a:t> të shtetit që i drejtohet kërkesa </a:t>
            </a:r>
          </a:p>
          <a:p>
            <a:pPr marL="342900" lvl="1" indent="-342900">
              <a:buFont typeface="Arial" panose="020B0604020202020204" pitchFamily="34" charset="0"/>
              <a:buChar char="•"/>
            </a:pPr>
            <a:r>
              <a:rPr lang="sq-AL" sz="2200" b="1" dirty="0"/>
              <a:t>identifikimi i ndonjë arsye për urgjencë</a:t>
            </a:r>
            <a:r>
              <a:rPr lang="sq-AL" sz="2200" dirty="0"/>
              <a:t> në mënyrë të dukshme në kërkesë</a:t>
            </a:r>
          </a:p>
          <a:p>
            <a:pPr marL="342900" lvl="1" indent="-342900">
              <a:buFont typeface="Arial" panose="020B0604020202020204" pitchFamily="34" charset="0"/>
              <a:buChar char="•"/>
            </a:pPr>
            <a:r>
              <a:rPr lang="sq-AL" sz="2200" b="1" dirty="0"/>
              <a:t>identifikoni ndonjë kërkesë të veçantë për </a:t>
            </a:r>
            <a:r>
              <a:rPr lang="sq-AL" sz="2200" b="1" dirty="0" err="1"/>
              <a:t>konfidencialitet</a:t>
            </a:r>
            <a:endParaRPr lang="sq-AL" sz="2200" b="1" dirty="0"/>
          </a:p>
          <a:p>
            <a:pPr marL="342900" lvl="1" indent="-342900">
              <a:buFont typeface="Arial" panose="020B0604020202020204" pitchFamily="34" charset="0"/>
              <a:buChar char="•"/>
            </a:pPr>
            <a:r>
              <a:rPr lang="sq-AL" sz="2200" b="1" dirty="0"/>
              <a:t>zgjedhja e kanalit të duhur të transmetimit</a:t>
            </a:r>
            <a:r>
              <a:rPr lang="sq-AL" sz="2200" dirty="0"/>
              <a:t> në varësi të urgjencës</a:t>
            </a:r>
          </a:p>
          <a:p>
            <a:pPr marL="342900" lvl="1" indent="-342900">
              <a:buFont typeface="Arial" panose="020B0604020202020204" pitchFamily="34" charset="0"/>
              <a:buChar char="•"/>
            </a:pPr>
            <a:r>
              <a:rPr lang="sq-AL" sz="2200" b="1" dirty="0"/>
              <a:t>sqarimi i </a:t>
            </a:r>
            <a:r>
              <a:rPr lang="sq-AL" sz="2200" b="1" dirty="0" err="1"/>
              <a:t>disponueshmërisë</a:t>
            </a:r>
            <a:r>
              <a:rPr lang="sq-AL" sz="2200" b="1" dirty="0"/>
              <a:t> së informacionit</a:t>
            </a:r>
            <a:r>
              <a:rPr lang="sq-AL" sz="2200" dirty="0"/>
              <a:t> mbi procedurat në shtetin që i drejtohet kërkesa pasi të jetë marrë kërkesa </a:t>
            </a:r>
          </a:p>
        </p:txBody>
      </p:sp>
      <p:sp>
        <p:nvSpPr>
          <p:cNvPr id="5" name="Rectangle 4">
            <a:extLst>
              <a:ext uri="{FF2B5EF4-FFF2-40B4-BE49-F238E27FC236}">
                <a16:creationId xmlns:a16="http://schemas.microsoft.com/office/drawing/2014/main" xmlns="" id="{A9C5C6D1-36EB-DA4A-BBD2-32788D58FEDF}"/>
              </a:ext>
            </a:extLst>
          </p:cNvPr>
          <p:cNvSpPr/>
          <p:nvPr/>
        </p:nvSpPr>
        <p:spPr>
          <a:xfrm>
            <a:off x="4483478" y="1504013"/>
            <a:ext cx="4572000" cy="4154984"/>
          </a:xfrm>
          <a:prstGeom prst="rect">
            <a:avLst/>
          </a:prstGeom>
        </p:spPr>
        <p:txBody>
          <a:bodyPr>
            <a:spAutoFit/>
          </a:bodyPr>
          <a:lstStyle/>
          <a:p>
            <a:pPr marL="342900" lvl="4" indent="-342900">
              <a:buFont typeface="Arial" panose="020B0604020202020204" pitchFamily="34" charset="0"/>
              <a:buChar char="•"/>
            </a:pPr>
            <a:r>
              <a:rPr lang="sq-AL" sz="2200" b="1"/>
              <a:t>kërkesa e konfirmimit</a:t>
            </a:r>
            <a:r>
              <a:rPr lang="sq-AL" sz="2200"/>
              <a:t> të marrjes së kërkesës dhe informacionet mbi afatet kohore të ekzekutimit</a:t>
            </a:r>
          </a:p>
          <a:p>
            <a:pPr marL="342900" lvl="4" indent="-342900">
              <a:buFont typeface="Arial" panose="020B0604020202020204" pitchFamily="34" charset="0"/>
              <a:buChar char="•"/>
            </a:pPr>
            <a:r>
              <a:rPr lang="sq-AL" sz="2200" b="1"/>
              <a:t>duhet kërkuar të </a:t>
            </a:r>
            <a:r>
              <a:rPr lang="sq-AL" sz="2200"/>
              <a:t>jini të informuar</a:t>
            </a:r>
          </a:p>
          <a:p>
            <a:pPr marL="342900" lvl="4" indent="-342900">
              <a:buFont typeface="Arial" panose="020B0604020202020204" pitchFamily="34" charset="0"/>
              <a:buChar char="•"/>
            </a:pPr>
            <a:r>
              <a:rPr lang="sq-AL" sz="2200" b="1"/>
              <a:t>sapo të jetë bërë kontakti, lidhja duhet mbajtur! </a:t>
            </a:r>
          </a:p>
          <a:p>
            <a:pPr marL="342900" lvl="4" indent="-342900">
              <a:buFont typeface="Arial" panose="020B0604020202020204" pitchFamily="34" charset="0"/>
              <a:buChar char="•"/>
            </a:pPr>
            <a:r>
              <a:rPr lang="sq-AL" sz="2200" b="1"/>
              <a:t>duhet vërejtur çdo çështje/problem</a:t>
            </a:r>
            <a:r>
              <a:rPr lang="sq-AL" sz="2200"/>
              <a:t> në lidhje me pranueshmërinë dhe paraqitjen e provave sapo të kthehen,</a:t>
            </a:r>
          </a:p>
          <a:p>
            <a:pPr marL="0" lvl="4"/>
            <a:endParaRPr lang="en-GB" sz="2200" dirty="0"/>
          </a:p>
        </p:txBody>
      </p:sp>
    </p:spTree>
    <p:extLst>
      <p:ext uri="{BB962C8B-B14F-4D97-AF65-F5344CB8AC3E}">
        <p14:creationId xmlns:p14="http://schemas.microsoft.com/office/powerpoint/2010/main" xmlns="" val="285895317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28</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28</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pitchFamily="34" charset="-128"/>
              </a:rPr>
              <a:t>Shqyrtimet</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88522" y="872616"/>
            <a:ext cx="4706762" cy="5909310"/>
          </a:xfrm>
          <a:prstGeom prst="rect">
            <a:avLst/>
          </a:prstGeom>
        </p:spPr>
        <p:txBody>
          <a:bodyPr wrap="square">
            <a:spAutoFit/>
          </a:bodyPr>
          <a:lstStyle/>
          <a:p>
            <a:pPr marL="342900" lvl="1" indent="-342900">
              <a:buFont typeface="Wingdings" pitchFamily="2" charset="2"/>
              <a:buChar char="Ø"/>
            </a:pPr>
            <a:r>
              <a:rPr lang="sq-AL" sz="2200" b="1" dirty="0"/>
              <a:t>Në anën e palës që merr kërkesën</a:t>
            </a:r>
            <a:r>
              <a:rPr lang="sq-AL" sz="2200" dirty="0"/>
              <a:t>:</a:t>
            </a:r>
          </a:p>
          <a:p>
            <a:pPr marL="342900" lvl="1" indent="-342900">
              <a:buFont typeface="Wingdings" pitchFamily="2" charset="2"/>
              <a:buChar char="Ø"/>
            </a:pPr>
            <a:endParaRPr lang="en-GB" sz="100" dirty="0"/>
          </a:p>
          <a:p>
            <a:pPr marL="342900" lvl="1" indent="-342900">
              <a:buFont typeface="Arial" panose="020B0604020202020204" pitchFamily="34" charset="0"/>
              <a:buChar char="•"/>
            </a:pPr>
            <a:r>
              <a:rPr lang="sq-AL" sz="2200" b="1" dirty="0"/>
              <a:t>duhet marrë parasysh formulimi dhe shfaqja e udhëzimeve</a:t>
            </a:r>
            <a:r>
              <a:rPr lang="sq-AL" sz="2200" dirty="0"/>
              <a:t> në formë elektronike në faqen e internetit të përshtatshme në lidhje me të gjitha aspektet e procedurës së NJN-së</a:t>
            </a:r>
          </a:p>
          <a:p>
            <a:pPr marL="342900" lvl="1" indent="-342900">
              <a:buFont typeface="Arial" panose="020B0604020202020204" pitchFamily="34" charset="0"/>
              <a:buChar char="•"/>
            </a:pPr>
            <a:r>
              <a:rPr lang="sq-AL" sz="2200" b="1" dirty="0"/>
              <a:t>duhet siguruar që aranzhimet</a:t>
            </a:r>
            <a:r>
              <a:rPr lang="sq-AL" sz="2200" dirty="0"/>
              <a:t> ndërmjet autoriteteve qendrore dhe autoriteteve ekzekutuese të funksionojnë me efikasitet</a:t>
            </a:r>
          </a:p>
          <a:p>
            <a:pPr marL="342900" lvl="1" indent="-342900">
              <a:buFont typeface="Arial" panose="020B0604020202020204" pitchFamily="34" charset="0"/>
              <a:buChar char="•"/>
            </a:pPr>
            <a:r>
              <a:rPr lang="sq-AL" sz="2200" b="1" dirty="0"/>
              <a:t>të përshtatet një praktikë</a:t>
            </a:r>
            <a:r>
              <a:rPr lang="sq-AL" sz="2200" dirty="0"/>
              <a:t> e dërgimit të një konfirmimi të marrjes së një kërkese një shteti kërkues si çështje e natyrshme</a:t>
            </a:r>
          </a:p>
        </p:txBody>
      </p:sp>
      <p:sp>
        <p:nvSpPr>
          <p:cNvPr id="5" name="Rectangle 4">
            <a:extLst>
              <a:ext uri="{FF2B5EF4-FFF2-40B4-BE49-F238E27FC236}">
                <a16:creationId xmlns:a16="http://schemas.microsoft.com/office/drawing/2014/main" xmlns="" id="{A9C5C6D1-36EB-DA4A-BBD2-32788D58FEDF}"/>
              </a:ext>
            </a:extLst>
          </p:cNvPr>
          <p:cNvSpPr/>
          <p:nvPr/>
        </p:nvSpPr>
        <p:spPr>
          <a:xfrm>
            <a:off x="4572000" y="1657763"/>
            <a:ext cx="4572000" cy="3477875"/>
          </a:xfrm>
          <a:prstGeom prst="rect">
            <a:avLst/>
          </a:prstGeom>
        </p:spPr>
        <p:txBody>
          <a:bodyPr>
            <a:spAutoFit/>
          </a:bodyPr>
          <a:lstStyle/>
          <a:p>
            <a:pPr marL="342900" lvl="1" indent="-342900">
              <a:buFont typeface="Arial" panose="020B0604020202020204" pitchFamily="34" charset="0"/>
              <a:buChar char="•"/>
            </a:pPr>
            <a:r>
              <a:rPr lang="sq-AL" sz="2200" b="1"/>
              <a:t>duhet qenë proaktiv </a:t>
            </a:r>
            <a:r>
              <a:rPr lang="sq-AL" sz="2200"/>
              <a:t>rreth diskutimit të problemeve ose mangësive që dalin në lidhje me ekzekutimin e një kërkese me shtetet kërkuese</a:t>
            </a:r>
          </a:p>
          <a:p>
            <a:pPr marL="342900" lvl="1" indent="-342900">
              <a:buFont typeface="Arial" panose="020B0604020202020204" pitchFamily="34" charset="0"/>
              <a:buChar char="•"/>
            </a:pPr>
            <a:r>
              <a:rPr lang="sq-AL" sz="2200" b="1"/>
              <a:t>duhet mbajtur në mend çdo kërkesë për konfidencialitet</a:t>
            </a:r>
            <a:r>
              <a:rPr lang="sq-AL" sz="2200"/>
              <a:t> dhe duhet siguruar që ato të mos kompromentohen gjatë ekzekutimit të një kërkese.</a:t>
            </a:r>
          </a:p>
          <a:p>
            <a:pPr marL="0" lvl="4"/>
            <a:endParaRPr lang="en-GB" sz="2200" dirty="0"/>
          </a:p>
        </p:txBody>
      </p:sp>
    </p:spTree>
    <p:extLst>
      <p:ext uri="{BB962C8B-B14F-4D97-AF65-F5344CB8AC3E}">
        <p14:creationId xmlns:p14="http://schemas.microsoft.com/office/powerpoint/2010/main" xmlns="" val="200526986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29</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29</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pitchFamily="34" charset="-128"/>
              </a:rPr>
              <a:t>Shqyrtimet</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88522" y="1102009"/>
            <a:ext cx="4572000" cy="2800767"/>
          </a:xfrm>
          <a:prstGeom prst="rect">
            <a:avLst/>
          </a:prstGeom>
        </p:spPr>
        <p:txBody>
          <a:bodyPr>
            <a:spAutoFit/>
          </a:bodyPr>
          <a:lstStyle/>
          <a:p>
            <a:pPr marL="342900" lvl="1" indent="-342900">
              <a:buFont typeface="Wingdings" pitchFamily="2" charset="2"/>
              <a:buChar char="Ø"/>
            </a:pPr>
            <a:r>
              <a:rPr lang="sq-AL" sz="2200"/>
              <a:t>Në fund, </a:t>
            </a:r>
            <a:r>
              <a:rPr lang="sq-AL" sz="2200" b="1"/>
              <a:t>të dy palët e procesit</a:t>
            </a:r>
            <a:r>
              <a:rPr lang="sq-AL" sz="2200"/>
              <a:t> (kërkues dhe që merr kërkesën) </a:t>
            </a:r>
            <a:r>
              <a:rPr lang="sq-AL" sz="2200" b="1"/>
              <a:t>përfshijnë të njëjtin personel</a:t>
            </a:r>
            <a:r>
              <a:rPr lang="sq-AL" sz="2200"/>
              <a:t> (policia, prokurorët, gjykatësit dhe autoritetet qendrore) megjithëse kryejnë role të ndryshme në varësi të asaj pale të procesit që janë të angazhuar.</a:t>
            </a:r>
          </a:p>
        </p:txBody>
      </p:sp>
      <p:sp>
        <p:nvSpPr>
          <p:cNvPr id="5" name="Rectangle 4">
            <a:extLst>
              <a:ext uri="{FF2B5EF4-FFF2-40B4-BE49-F238E27FC236}">
                <a16:creationId xmlns:a16="http://schemas.microsoft.com/office/drawing/2014/main" xmlns="" id="{A9C5C6D1-36EB-DA4A-BBD2-32788D58FEDF}"/>
              </a:ext>
            </a:extLst>
          </p:cNvPr>
          <p:cNvSpPr/>
          <p:nvPr/>
        </p:nvSpPr>
        <p:spPr>
          <a:xfrm>
            <a:off x="4613388" y="1102009"/>
            <a:ext cx="4572000" cy="2462213"/>
          </a:xfrm>
          <a:prstGeom prst="rect">
            <a:avLst/>
          </a:prstGeom>
        </p:spPr>
        <p:txBody>
          <a:bodyPr>
            <a:spAutoFit/>
          </a:bodyPr>
          <a:lstStyle/>
          <a:p>
            <a:pPr marL="342900" lvl="1" indent="-342900">
              <a:buFont typeface="Wingdings" pitchFamily="2" charset="2"/>
              <a:buChar char="Ø"/>
            </a:pPr>
            <a:r>
              <a:rPr lang="sq-AL" sz="2200"/>
              <a:t>Prandaj, </a:t>
            </a:r>
            <a:r>
              <a:rPr lang="sq-AL" sz="2200" b="1"/>
              <a:t>të gjitha çështjet janë me interes të ndërsjellë</a:t>
            </a:r>
            <a:r>
              <a:rPr lang="sq-AL" sz="2200"/>
              <a:t> dhe është në </a:t>
            </a:r>
            <a:r>
              <a:rPr lang="sq-AL" sz="2200" b="1"/>
              <a:t>interesin e shteteve</a:t>
            </a:r>
            <a:r>
              <a:rPr lang="sq-AL" sz="2200"/>
              <a:t> që të dy aspektet e procesit </a:t>
            </a:r>
            <a:r>
              <a:rPr lang="sq-AL" sz="2200" b="1"/>
              <a:t>të funksionojnë në mënyrë efektive dhe efikase</a:t>
            </a:r>
            <a:r>
              <a:rPr lang="sq-AL" sz="2200"/>
              <a:t>. </a:t>
            </a:r>
          </a:p>
          <a:p>
            <a:pPr marL="342900" lvl="1" indent="-342900">
              <a:buFont typeface="Arial" panose="020B0604020202020204" pitchFamily="34" charset="0"/>
              <a:buChar char="•"/>
            </a:pPr>
            <a:endParaRPr lang="en-GB" sz="2200" dirty="0"/>
          </a:p>
          <a:p>
            <a:pPr marL="0" lvl="4"/>
            <a:endParaRPr lang="en-GB" sz="2200" dirty="0"/>
          </a:p>
        </p:txBody>
      </p:sp>
      <p:pic>
        <p:nvPicPr>
          <p:cNvPr id="5122" name="Picture 2" descr="Preliminary considerations when buying/selling a business, Blog - FJG LLP">
            <a:hlinkClick r:id="rId4"/>
            <a:extLst>
              <a:ext uri="{FF2B5EF4-FFF2-40B4-BE49-F238E27FC236}">
                <a16:creationId xmlns:a16="http://schemas.microsoft.com/office/drawing/2014/main" xmlns="" id="{39D16BAB-1586-49CB-B4E9-6FC8248F6F46}"/>
              </a:ext>
            </a:extLst>
          </p:cNvPr>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3103626" y="4190057"/>
            <a:ext cx="3113792" cy="2075861"/>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8454948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pitchFamily="34" charset="-128"/>
              </a:rPr>
              <a:t>Objektivat e seancës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B0D9B726-2DA9-204B-BF3E-36B6AB6770F1}"/>
              </a:ext>
            </a:extLst>
          </p:cNvPr>
          <p:cNvSpPr/>
          <p:nvPr/>
        </p:nvSpPr>
        <p:spPr>
          <a:xfrm>
            <a:off x="88522" y="1129045"/>
            <a:ext cx="4572000" cy="5570756"/>
          </a:xfrm>
          <a:prstGeom prst="rect">
            <a:avLst/>
          </a:prstGeom>
        </p:spPr>
        <p:txBody>
          <a:bodyPr>
            <a:spAutoFit/>
          </a:bodyPr>
          <a:lstStyle/>
          <a:p>
            <a:pPr marL="342900" lvl="2" indent="-342900">
              <a:buFont typeface="Wingdings" pitchFamily="2" charset="2"/>
              <a:buChar char="ü"/>
            </a:pPr>
            <a:r>
              <a:rPr lang="sq-AL" sz="2200" b="1" i="1" dirty="0"/>
              <a:t>për të kuptuar më mirë</a:t>
            </a:r>
            <a:r>
              <a:rPr lang="sq-AL" sz="2200" i="1" dirty="0"/>
              <a:t> praktikat dhe procedurat e Ndihmës Juridike të Ndërsjellë</a:t>
            </a:r>
          </a:p>
          <a:p>
            <a:pPr marL="342900" lvl="2" indent="-342900">
              <a:buFont typeface="Wingdings" pitchFamily="2" charset="2"/>
              <a:buChar char="ü"/>
            </a:pPr>
            <a:endParaRPr lang="en-GB" sz="1400" i="1" dirty="0"/>
          </a:p>
          <a:p>
            <a:pPr marL="342900" lvl="2" indent="-342900">
              <a:buFont typeface="Wingdings" pitchFamily="2" charset="2"/>
              <a:buChar char="ü"/>
            </a:pPr>
            <a:r>
              <a:rPr lang="sq-AL" sz="2200" b="1" i="1" dirty="0"/>
              <a:t>për të mësuar rreth sfidave të procesit të NJN-së</a:t>
            </a:r>
            <a:r>
              <a:rPr lang="sq-AL" sz="2200" i="1" dirty="0"/>
              <a:t> dhe çfarë dhe si ndikon në efikasitetin e saj</a:t>
            </a:r>
          </a:p>
          <a:p>
            <a:pPr marL="342900" lvl="2" indent="-342900">
              <a:buFont typeface="Wingdings" pitchFamily="2" charset="2"/>
              <a:buChar char="ü"/>
            </a:pPr>
            <a:endParaRPr lang="en-GB" sz="1200" i="1" dirty="0"/>
          </a:p>
          <a:p>
            <a:pPr marL="342900" lvl="2" indent="-342900">
              <a:buFont typeface="Wingdings" pitchFamily="2" charset="2"/>
              <a:buChar char="ü"/>
            </a:pPr>
            <a:r>
              <a:rPr lang="sq-AL" sz="2200" b="1" i="1" dirty="0"/>
              <a:t>për të mësuar në lidhje me instrumentet e bashkëpunimit</a:t>
            </a:r>
            <a:r>
              <a:rPr lang="sq-AL" sz="2200" i="1" dirty="0"/>
              <a:t>, standardet dhe kanalet e komunikimit</a:t>
            </a:r>
          </a:p>
          <a:p>
            <a:pPr marL="342900" lvl="2" indent="-342900">
              <a:buFont typeface="Wingdings" pitchFamily="2" charset="2"/>
              <a:buChar char="ü"/>
            </a:pPr>
            <a:endParaRPr lang="en-GB" sz="1400" i="1" dirty="0"/>
          </a:p>
          <a:p>
            <a:pPr marL="342900" lvl="2" indent="-342900">
              <a:buFont typeface="Wingdings" pitchFamily="2" charset="2"/>
              <a:buChar char="ü"/>
            </a:pPr>
            <a:r>
              <a:rPr lang="sq-AL" sz="2200" b="1" i="1" dirty="0"/>
              <a:t>për të kuptuar se cilat</a:t>
            </a:r>
            <a:r>
              <a:rPr lang="sq-AL" sz="2200" i="1" dirty="0"/>
              <a:t> janë kërkesat dhe konsideratat e ndryshme ligjore</a:t>
            </a:r>
          </a:p>
        </p:txBody>
      </p:sp>
      <p:sp>
        <p:nvSpPr>
          <p:cNvPr id="8" name="Rectangle 7">
            <a:extLst>
              <a:ext uri="{FF2B5EF4-FFF2-40B4-BE49-F238E27FC236}">
                <a16:creationId xmlns:a16="http://schemas.microsoft.com/office/drawing/2014/main" xmlns="" id="{318C602D-ED60-F847-ABCD-A03310105151}"/>
              </a:ext>
            </a:extLst>
          </p:cNvPr>
          <p:cNvSpPr/>
          <p:nvPr/>
        </p:nvSpPr>
        <p:spPr>
          <a:xfrm>
            <a:off x="4732127" y="1163467"/>
            <a:ext cx="4290329" cy="3662541"/>
          </a:xfrm>
          <a:prstGeom prst="rect">
            <a:avLst/>
          </a:prstGeom>
        </p:spPr>
        <p:txBody>
          <a:bodyPr wrap="square">
            <a:spAutoFit/>
          </a:bodyPr>
          <a:lstStyle/>
          <a:p>
            <a:pPr marL="342900" lvl="2" indent="-342900">
              <a:buFont typeface="Wingdings" pitchFamily="2" charset="2"/>
              <a:buChar char="ü"/>
            </a:pPr>
            <a:r>
              <a:rPr lang="sq-AL" sz="2200" b="1" i="1" dirty="0"/>
              <a:t>për të mësuar në lidhje me vlerësimet</a:t>
            </a:r>
            <a:r>
              <a:rPr lang="sq-AL" sz="2200" i="1" dirty="0"/>
              <a:t> ekzistuese të NJN-së dhe për të rritur vetëdijesimin në lidhje me rekomandimet se si të përmirësohet procesi</a:t>
            </a:r>
          </a:p>
          <a:p>
            <a:pPr marL="342900" lvl="2" indent="-342900">
              <a:buFont typeface="Wingdings" pitchFamily="2" charset="2"/>
              <a:buChar char="ü"/>
            </a:pPr>
            <a:endParaRPr lang="en-GB" sz="1050" i="1" dirty="0"/>
          </a:p>
          <a:p>
            <a:pPr marL="342900" lvl="2" indent="-342900">
              <a:buFont typeface="Wingdings" pitchFamily="2" charset="2"/>
              <a:buChar char="ü"/>
            </a:pPr>
            <a:r>
              <a:rPr lang="sq-AL" sz="2200" b="1" i="1" dirty="0"/>
              <a:t>për të përmirësuar njohuritë </a:t>
            </a:r>
            <a:r>
              <a:rPr lang="sq-AL" sz="2200" i="1" dirty="0"/>
              <a:t>në lidhje me mjetet ekzistuese mbështetëse</a:t>
            </a:r>
          </a:p>
          <a:p>
            <a:pPr marL="342900" lvl="2" indent="-342900">
              <a:buFont typeface="Wingdings" pitchFamily="2" charset="2"/>
              <a:buChar char="ü"/>
            </a:pPr>
            <a:endParaRPr lang="en-GB" sz="2200" dirty="0"/>
          </a:p>
        </p:txBody>
      </p:sp>
      <p:pic>
        <p:nvPicPr>
          <p:cNvPr id="5" name="Picture 4">
            <a:extLst>
              <a:ext uri="{FF2B5EF4-FFF2-40B4-BE49-F238E27FC236}">
                <a16:creationId xmlns:a16="http://schemas.microsoft.com/office/drawing/2014/main" xmlns="" id="{13934E03-F77D-407D-8F4B-1CE06F37EA30}"/>
              </a:ext>
            </a:extLst>
          </p:cNvPr>
          <p:cNvPicPr>
            <a:picLocks noChangeAspect="1"/>
          </p:cNvPicPr>
          <p:nvPr/>
        </p:nvPicPr>
        <p:blipFill>
          <a:blip r:embed="rId4"/>
          <a:stretch>
            <a:fillRect/>
          </a:stretch>
        </p:blipFill>
        <p:spPr>
          <a:xfrm>
            <a:off x="5656500" y="4358828"/>
            <a:ext cx="2808317" cy="2150117"/>
          </a:xfrm>
          <a:prstGeom prst="rect">
            <a:avLst/>
          </a:prstGeom>
        </p:spPr>
      </p:pic>
    </p:spTree>
    <p:extLst>
      <p:ext uri="{BB962C8B-B14F-4D97-AF65-F5344CB8AC3E}">
        <p14:creationId xmlns:p14="http://schemas.microsoft.com/office/powerpoint/2010/main" xmlns="" val="130140962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30</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30</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pitchFamily="34" charset="-128"/>
              </a:rPr>
              <a:t>Shqyrtimet</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xmlns="" id="{6C59456A-02DA-0F46-BF32-314184E697A0}"/>
              </a:ext>
            </a:extLst>
          </p:cNvPr>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xmlns="" val="122579840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31</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31</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sq-AL" sz="3200" b="1">
                <a:solidFill>
                  <a:schemeClr val="bg1"/>
                </a:solidFill>
              </a:rPr>
              <a:t>Ndihma juridike e ndërsjellë </a:t>
            </a:r>
          </a:p>
          <a:p>
            <a:pPr marL="0" indent="0" algn="r">
              <a:buFont typeface="Arial" charset="0"/>
              <a:buNone/>
              <a:defRPr/>
            </a:pPr>
            <a:r>
              <a:rPr lang="sq-AL" sz="3200" b="1">
                <a:solidFill>
                  <a:schemeClr val="bg1"/>
                </a:solidFill>
              </a:rPr>
              <a:t>Procedurat dhe praktika</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312235" y="2544918"/>
            <a:ext cx="8525021" cy="2357568"/>
          </a:xfrm>
          <a:prstGeom prst="rect">
            <a:avLst/>
          </a:prstGeom>
        </p:spPr>
        <p:txBody>
          <a:bodyPr wrap="square">
            <a:spAutoFit/>
          </a:bodyPr>
          <a:lstStyle/>
          <a:p>
            <a:pPr algn="ctr" eaLnBrk="1" hangingPunct="1">
              <a:lnSpc>
                <a:spcPct val="80000"/>
              </a:lnSpc>
            </a:pPr>
            <a:r>
              <a:rPr lang="sq-AL" sz="3200" b="1">
                <a:ea typeface="ＭＳ Ｐゴシック" charset="0"/>
                <a:cs typeface="ＭＳ Ｐゴシック" charset="0"/>
              </a:rPr>
              <a:t>Pjesa e tretë</a:t>
            </a:r>
          </a:p>
          <a:p>
            <a:pPr algn="ctr" eaLnBrk="1" hangingPunct="1">
              <a:lnSpc>
                <a:spcPct val="80000"/>
              </a:lnSpc>
            </a:pPr>
            <a:endParaRPr lang="en-GB" sz="3200" b="1" dirty="0">
              <a:ea typeface="ＭＳ Ｐゴシック" charset="0"/>
            </a:endParaRPr>
          </a:p>
          <a:p>
            <a:pPr algn="ctr"/>
            <a:r>
              <a:rPr lang="sq-AL" sz="3200" b="1"/>
              <a:t>Vlerësimi i Këshillit të Evropës për NJN dhe dispozitat tjera, rekomandimet dhe mjetet ekzistuese të mbështetjes</a:t>
            </a:r>
          </a:p>
        </p:txBody>
      </p:sp>
    </p:spTree>
    <p:extLst>
      <p:ext uri="{BB962C8B-B14F-4D97-AF65-F5344CB8AC3E}">
        <p14:creationId xmlns:p14="http://schemas.microsoft.com/office/powerpoint/2010/main" xmlns="" val="183424376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32</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32</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t>Vlerësimi i KiE-së për NJN dhe</a:t>
            </a:r>
          </a:p>
          <a:p>
            <a:pPr algn="r"/>
            <a:r>
              <a:rPr lang="sq-AL" sz="3200" b="1"/>
              <a:t>dispozita të tjera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88522" y="872616"/>
            <a:ext cx="4908780" cy="5847755"/>
          </a:xfrm>
          <a:prstGeom prst="rect">
            <a:avLst/>
          </a:prstGeom>
        </p:spPr>
        <p:txBody>
          <a:bodyPr wrap="square">
            <a:spAutoFit/>
          </a:bodyPr>
          <a:lstStyle/>
          <a:p>
            <a:pPr marL="342900" lvl="1" indent="-342900">
              <a:buFont typeface="Wingdings" pitchFamily="2" charset="2"/>
              <a:buChar char="Ø"/>
            </a:pPr>
            <a:r>
              <a:rPr lang="sq-AL" sz="2200" b="1" dirty="0"/>
              <a:t>Vlerësimi T-CY </a:t>
            </a:r>
            <a:r>
              <a:rPr lang="sq-AL" sz="2200" dirty="0"/>
              <a:t>– raport i përkohshëm, dhjetor 2014</a:t>
            </a:r>
          </a:p>
          <a:p>
            <a:pPr marL="342900" lvl="1" indent="-342900">
              <a:buFont typeface="Wingdings" pitchFamily="2" charset="2"/>
              <a:buChar char="Ø"/>
            </a:pPr>
            <a:endParaRPr lang="en-GB" sz="1400" dirty="0"/>
          </a:p>
          <a:p>
            <a:pPr marL="342900" lvl="1" indent="-342900">
              <a:buFont typeface="Wingdings" pitchFamily="2" charset="2"/>
              <a:buChar char="ü"/>
            </a:pPr>
            <a:r>
              <a:rPr lang="sq-AL" sz="2200" b="1" dirty="0"/>
              <a:t>Arsyet kryesore të vlerësimit:</a:t>
            </a:r>
          </a:p>
          <a:p>
            <a:pPr marL="342900" lvl="1" indent="-342900">
              <a:buFont typeface="Arial" panose="020B0604020202020204" pitchFamily="34" charset="0"/>
              <a:buChar char="•"/>
            </a:pPr>
            <a:r>
              <a:rPr lang="sq-AL" sz="2200" dirty="0"/>
              <a:t>njohja e rëndësisë së procesit të NJN-së për qëllime të bashkëpunimit lidhur me krimin </a:t>
            </a:r>
            <a:r>
              <a:rPr lang="sq-AL" sz="2200" dirty="0" err="1"/>
              <a:t>kibernetik</a:t>
            </a:r>
            <a:r>
              <a:rPr lang="sq-AL" sz="2200" dirty="0"/>
              <a:t> dhe marrjen e provave elektronike</a:t>
            </a:r>
          </a:p>
          <a:p>
            <a:pPr marL="342900" lvl="1" indent="-342900">
              <a:buFont typeface="Arial" panose="020B0604020202020204" pitchFamily="34" charset="0"/>
              <a:buChar char="•"/>
            </a:pPr>
            <a:r>
              <a:rPr lang="sq-AL" sz="2200" b="1" dirty="0"/>
              <a:t>shqetësimet lidhur </a:t>
            </a:r>
            <a:r>
              <a:rPr lang="sq-AL" sz="2200" dirty="0"/>
              <a:t>me efikasitetin e procesit</a:t>
            </a:r>
          </a:p>
          <a:p>
            <a:pPr marL="342900" lvl="1" indent="-342900">
              <a:buFont typeface="Arial" panose="020B0604020202020204" pitchFamily="34" charset="0"/>
              <a:buChar char="•"/>
            </a:pPr>
            <a:r>
              <a:rPr lang="sq-AL" sz="2200" b="1" dirty="0"/>
              <a:t>fokusi</a:t>
            </a:r>
            <a:r>
              <a:rPr lang="sq-AL" sz="2200" dirty="0"/>
              <a:t>: Neni 31 i Konventës së Krimit </a:t>
            </a:r>
            <a:r>
              <a:rPr lang="sq-AL" sz="2200" dirty="0" err="1"/>
              <a:t>Kibernetik</a:t>
            </a:r>
            <a:r>
              <a:rPr lang="sq-AL" sz="2200" dirty="0"/>
              <a:t> (NJN në lidhje me të dhënat e ruajtura kompjuterike) dhe lidhja e tij me nene tjera praktikisht të zbatueshëm (23, 25, 27, 28 dhe 35)</a:t>
            </a:r>
          </a:p>
        </p:txBody>
      </p:sp>
      <p:sp>
        <p:nvSpPr>
          <p:cNvPr id="5" name="Rectangle 4">
            <a:extLst>
              <a:ext uri="{FF2B5EF4-FFF2-40B4-BE49-F238E27FC236}">
                <a16:creationId xmlns:a16="http://schemas.microsoft.com/office/drawing/2014/main" xmlns="" id="{A9C5C6D1-36EB-DA4A-BBD2-32788D58FEDF}"/>
              </a:ext>
            </a:extLst>
          </p:cNvPr>
          <p:cNvSpPr/>
          <p:nvPr/>
        </p:nvSpPr>
        <p:spPr>
          <a:xfrm>
            <a:off x="4660522" y="989546"/>
            <a:ext cx="4217664" cy="5509200"/>
          </a:xfrm>
          <a:prstGeom prst="rect">
            <a:avLst/>
          </a:prstGeom>
        </p:spPr>
        <p:txBody>
          <a:bodyPr wrap="square">
            <a:spAutoFit/>
          </a:bodyPr>
          <a:lstStyle/>
          <a:p>
            <a:pPr marL="800100" lvl="1" indent="-342900">
              <a:buFont typeface="Wingdings" pitchFamily="2" charset="2"/>
              <a:buChar char="ü"/>
            </a:pPr>
            <a:r>
              <a:rPr lang="sq-AL" sz="2200" b="1" dirty="0"/>
              <a:t>Fushëveprimi:</a:t>
            </a:r>
          </a:p>
          <a:p>
            <a:pPr marL="800100" lvl="1" indent="-342900">
              <a:buFont typeface="Arial" panose="020B0604020202020204" pitchFamily="34" charset="0"/>
              <a:buChar char="•"/>
            </a:pPr>
            <a:r>
              <a:rPr lang="sq-AL" sz="2200" b="1" dirty="0"/>
              <a:t>42 vende </a:t>
            </a:r>
            <a:r>
              <a:rPr lang="sq-AL" sz="2200" dirty="0"/>
              <a:t>pjesëmarrëse</a:t>
            </a:r>
          </a:p>
          <a:p>
            <a:pPr marL="800100" lvl="1" indent="-342900">
              <a:buFont typeface="Arial" panose="020B0604020202020204" pitchFamily="34" charset="0"/>
              <a:buChar char="•"/>
            </a:pPr>
            <a:endParaRPr lang="en-GB" sz="2200" dirty="0"/>
          </a:p>
          <a:p>
            <a:pPr marL="800100" lvl="1" indent="-342900">
              <a:buFont typeface="Arial" panose="020B0604020202020204" pitchFamily="34" charset="0"/>
              <a:buChar char="•"/>
            </a:pPr>
            <a:r>
              <a:rPr lang="sq-AL" sz="2200" b="1" dirty="0"/>
              <a:t>llojet e të dhënave </a:t>
            </a:r>
            <a:r>
              <a:rPr lang="sq-AL" sz="2200" dirty="0"/>
              <a:t>të kërkuara nga NJN dhe shpeshtësia e kërkesave të NJN-së</a:t>
            </a:r>
          </a:p>
          <a:p>
            <a:pPr marL="800100" lvl="1" indent="-342900">
              <a:buFont typeface="Arial" panose="020B0604020202020204" pitchFamily="34" charset="0"/>
              <a:buChar char="•"/>
            </a:pPr>
            <a:endParaRPr lang="en-GB" sz="2200" dirty="0"/>
          </a:p>
          <a:p>
            <a:pPr marL="800100" lvl="1" indent="-342900">
              <a:buFont typeface="Arial" panose="020B0604020202020204" pitchFamily="34" charset="0"/>
              <a:buChar char="•"/>
            </a:pPr>
            <a:r>
              <a:rPr lang="sq-AL" sz="2200" b="1" dirty="0"/>
              <a:t>procedurat e nevojshme </a:t>
            </a:r>
            <a:r>
              <a:rPr lang="sq-AL" sz="2200" dirty="0"/>
              <a:t>që kërkohen për NJN për qasje në të dhënat e ruajtura</a:t>
            </a:r>
          </a:p>
          <a:p>
            <a:pPr marL="800100" lvl="1" indent="-342900">
              <a:buFont typeface="Arial" panose="020B0604020202020204" pitchFamily="34" charset="0"/>
              <a:buChar char="•"/>
            </a:pPr>
            <a:endParaRPr lang="en-GB" sz="2200" dirty="0"/>
          </a:p>
          <a:p>
            <a:pPr marL="800100" lvl="1" indent="-342900">
              <a:buFont typeface="Arial" panose="020B0604020202020204" pitchFamily="34" charset="0"/>
              <a:buChar char="•"/>
            </a:pPr>
            <a:r>
              <a:rPr lang="sq-AL" sz="2200" b="1" dirty="0"/>
              <a:t>kanalet </a:t>
            </a:r>
            <a:r>
              <a:rPr lang="sq-AL" sz="2200" dirty="0"/>
              <a:t>dhe mjetet e bashkëpunimit të përdorura.</a:t>
            </a:r>
          </a:p>
        </p:txBody>
      </p:sp>
    </p:spTree>
    <p:extLst>
      <p:ext uri="{BB962C8B-B14F-4D97-AF65-F5344CB8AC3E}">
        <p14:creationId xmlns:p14="http://schemas.microsoft.com/office/powerpoint/2010/main" xmlns="" val="25049850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33</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33</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t>Vlerësimi i KiE-së për NJN dhe</a:t>
            </a:r>
          </a:p>
          <a:p>
            <a:pPr algn="r"/>
            <a:r>
              <a:rPr lang="sq-AL" sz="3200" b="1"/>
              <a:t>dispozita të tjera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88521" y="872616"/>
            <a:ext cx="4728027" cy="5509200"/>
          </a:xfrm>
          <a:prstGeom prst="rect">
            <a:avLst/>
          </a:prstGeom>
        </p:spPr>
        <p:txBody>
          <a:bodyPr wrap="square">
            <a:spAutoFit/>
          </a:bodyPr>
          <a:lstStyle/>
          <a:p>
            <a:pPr marL="342900" lvl="1" indent="-342900">
              <a:buFont typeface="Wingdings" pitchFamily="2" charset="2"/>
              <a:buChar char="Ø"/>
            </a:pPr>
            <a:r>
              <a:rPr lang="sq-AL" sz="2200" b="1" dirty="0"/>
              <a:t>Llojet e të dhënave të kërkuara nga NJN</a:t>
            </a:r>
            <a:r>
              <a:rPr lang="sq-AL" sz="2200" dirty="0"/>
              <a:t>:</a:t>
            </a:r>
          </a:p>
          <a:p>
            <a:pPr marL="342900" lvl="1" indent="-342900">
              <a:buFont typeface="Wingdings" pitchFamily="2" charset="2"/>
              <a:buChar char="Ø"/>
            </a:pPr>
            <a:endParaRPr lang="en-GB" sz="2200" dirty="0"/>
          </a:p>
          <a:p>
            <a:pPr marL="342900" lvl="1" indent="-342900">
              <a:buFont typeface="Arial" panose="020B0604020202020204" pitchFamily="34" charset="0"/>
              <a:buChar char="•"/>
            </a:pPr>
            <a:r>
              <a:rPr lang="sq-AL" sz="2200" b="1" dirty="0"/>
              <a:t>kryesisht të dhëna për </a:t>
            </a:r>
            <a:r>
              <a:rPr lang="sq-AL" sz="2200" b="1" dirty="0" err="1"/>
              <a:t>abonuesin</a:t>
            </a:r>
            <a:endParaRPr lang="sq-AL" sz="2200" b="1" dirty="0"/>
          </a:p>
          <a:p>
            <a:pPr marL="342900" lvl="1" indent="-342900">
              <a:buFont typeface="Arial" panose="020B0604020202020204" pitchFamily="34" charset="0"/>
              <a:buChar char="•"/>
            </a:pPr>
            <a:r>
              <a:rPr lang="sq-AL" sz="2200" b="1" dirty="0"/>
              <a:t>më rrallë </a:t>
            </a:r>
            <a:r>
              <a:rPr lang="sq-AL" sz="2200" dirty="0"/>
              <a:t>kërkesa për të dhënat e trafikut</a:t>
            </a:r>
          </a:p>
          <a:p>
            <a:pPr marL="342900" lvl="1" indent="-342900">
              <a:buFont typeface="Arial" panose="020B0604020202020204" pitchFamily="34" charset="0"/>
              <a:buChar char="•"/>
            </a:pPr>
            <a:r>
              <a:rPr lang="sq-AL" sz="2200" dirty="0"/>
              <a:t>të dhëna të përmbajtjes, </a:t>
            </a:r>
            <a:r>
              <a:rPr lang="sq-AL" sz="2200" b="1" dirty="0"/>
              <a:t>më së paku që kërkohet</a:t>
            </a:r>
            <a:r>
              <a:rPr lang="sq-AL" sz="2200" dirty="0"/>
              <a:t> si lloj i të dhënave</a:t>
            </a:r>
          </a:p>
          <a:p>
            <a:pPr marL="342900" lvl="1" indent="-342900">
              <a:buFont typeface="Arial" panose="020B0604020202020204" pitchFamily="34" charset="0"/>
              <a:buChar char="•"/>
            </a:pPr>
            <a:r>
              <a:rPr lang="sq-AL" sz="2200" b="1" dirty="0"/>
              <a:t>një pjesë e konsiderueshme</a:t>
            </a:r>
            <a:r>
              <a:rPr lang="sq-AL" sz="2200" dirty="0"/>
              <a:t> e kërkesave të raportuara në lidhje me veprat penale të mashtrimit, disa kanë të bëjnë me krimet e dhunës dhe të tjerat me veprat kundër sistemeve kompjuterike</a:t>
            </a:r>
          </a:p>
        </p:txBody>
      </p:sp>
      <p:pic>
        <p:nvPicPr>
          <p:cNvPr id="6" name="Picture 5" descr="A screenshot of a cell phone&#10;&#10;Description automatically generated">
            <a:extLst>
              <a:ext uri="{FF2B5EF4-FFF2-40B4-BE49-F238E27FC236}">
                <a16:creationId xmlns:a16="http://schemas.microsoft.com/office/drawing/2014/main" xmlns="" id="{5D2F7B93-1B01-4699-A7B2-CFA5A6237719}"/>
              </a:ext>
            </a:extLst>
          </p:cNvPr>
          <p:cNvPicPr>
            <a:picLocks noChangeAspect="1"/>
          </p:cNvPicPr>
          <p:nvPr/>
        </p:nvPicPr>
        <p:blipFill>
          <a:blip r:embed="rId4"/>
          <a:stretch>
            <a:fillRect/>
          </a:stretch>
        </p:blipFill>
        <p:spPr>
          <a:xfrm>
            <a:off x="5023128" y="2316808"/>
            <a:ext cx="3616214" cy="2698252"/>
          </a:xfrm>
          <a:prstGeom prst="rect">
            <a:avLst/>
          </a:prstGeom>
        </p:spPr>
      </p:pic>
    </p:spTree>
    <p:extLst>
      <p:ext uri="{BB962C8B-B14F-4D97-AF65-F5344CB8AC3E}">
        <p14:creationId xmlns:p14="http://schemas.microsoft.com/office/powerpoint/2010/main" xmlns="" val="125982799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34</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34</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t>Vlerësimi i KiE-së për NJN dhe</a:t>
            </a:r>
          </a:p>
          <a:p>
            <a:pPr algn="r"/>
            <a:r>
              <a:rPr lang="sq-AL" sz="3200" b="1"/>
              <a:t>dispozita të tjera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88522" y="872616"/>
            <a:ext cx="4572000" cy="5940088"/>
          </a:xfrm>
          <a:prstGeom prst="rect">
            <a:avLst/>
          </a:prstGeom>
        </p:spPr>
        <p:txBody>
          <a:bodyPr>
            <a:spAutoFit/>
          </a:bodyPr>
          <a:lstStyle/>
          <a:p>
            <a:pPr marL="342900" lvl="1" indent="-342900">
              <a:buFont typeface="Wingdings" pitchFamily="2" charset="2"/>
              <a:buChar char="Ø"/>
            </a:pPr>
            <a:r>
              <a:rPr lang="sq-AL" sz="2200" b="1" dirty="0"/>
              <a:t>Shpeshtësia e kërkesave</a:t>
            </a:r>
            <a:r>
              <a:rPr lang="sq-AL" sz="2200" dirty="0"/>
              <a:t>:</a:t>
            </a:r>
          </a:p>
          <a:p>
            <a:pPr marL="342900" lvl="1" indent="-342900">
              <a:buFont typeface="Wingdings" pitchFamily="2" charset="2"/>
              <a:buChar char="Ø"/>
            </a:pPr>
            <a:endParaRPr lang="en-GB" sz="1100" dirty="0"/>
          </a:p>
          <a:p>
            <a:pPr marL="342900" lvl="1" indent="-342900">
              <a:buFont typeface="Arial" panose="020B0604020202020204" pitchFamily="34" charset="0"/>
              <a:buChar char="•"/>
            </a:pPr>
            <a:r>
              <a:rPr lang="sq-AL" sz="2100" b="1" dirty="0"/>
              <a:t>është e vështirë të përcaktohet</a:t>
            </a:r>
            <a:r>
              <a:rPr lang="sq-AL" sz="2100" dirty="0"/>
              <a:t> për shkak të përdorimit të transmetimit direkt duke anashkaluar kështu Autoritetet Qendrore</a:t>
            </a:r>
          </a:p>
          <a:p>
            <a:pPr marL="342900" lvl="1" indent="-342900">
              <a:buFont typeface="Arial" panose="020B0604020202020204" pitchFamily="34" charset="0"/>
              <a:buChar char="•"/>
            </a:pPr>
            <a:r>
              <a:rPr lang="sq-AL" sz="2100" b="1" dirty="0"/>
              <a:t>mungesa e përgjithshme e informacionit statistikor</a:t>
            </a:r>
          </a:p>
          <a:p>
            <a:pPr marL="342900" lvl="1" indent="-342900">
              <a:buFont typeface="Arial" panose="020B0604020202020204" pitchFamily="34" charset="0"/>
              <a:buChar char="•"/>
            </a:pPr>
            <a:r>
              <a:rPr lang="sq-AL" sz="2100" b="1" dirty="0"/>
              <a:t>nuk mbahet asnjë informacion i veçantë statistikor</a:t>
            </a:r>
            <a:r>
              <a:rPr lang="sq-AL" sz="2100" dirty="0"/>
              <a:t> për kërkesat për prova elektronike</a:t>
            </a:r>
          </a:p>
          <a:p>
            <a:pPr marL="342900" lvl="1" indent="-342900">
              <a:buFont typeface="Arial" panose="020B0604020202020204" pitchFamily="34" charset="0"/>
              <a:buChar char="•"/>
            </a:pPr>
            <a:r>
              <a:rPr lang="sq-AL" sz="2100" b="1" dirty="0"/>
              <a:t>bashkëpunimi polici me polici</a:t>
            </a:r>
            <a:r>
              <a:rPr lang="sq-AL" sz="2100" dirty="0"/>
              <a:t> është gjetur të jetë më i shpeshtë se NJN-të por ka për qëllim shkëmbimin e inteligjencës dhe informacionit i cili shpesh nuk mund të përdoret si provë</a:t>
            </a:r>
          </a:p>
        </p:txBody>
      </p:sp>
      <p:sp>
        <p:nvSpPr>
          <p:cNvPr id="5" name="Rectangle 4">
            <a:extLst>
              <a:ext uri="{FF2B5EF4-FFF2-40B4-BE49-F238E27FC236}">
                <a16:creationId xmlns:a16="http://schemas.microsoft.com/office/drawing/2014/main" xmlns="" id="{9BC0AC26-B661-4C44-9929-EFA7A51EF334}"/>
              </a:ext>
            </a:extLst>
          </p:cNvPr>
          <p:cNvSpPr/>
          <p:nvPr/>
        </p:nvSpPr>
        <p:spPr>
          <a:xfrm>
            <a:off x="4572000" y="1553877"/>
            <a:ext cx="4572000" cy="1446550"/>
          </a:xfrm>
          <a:prstGeom prst="rect">
            <a:avLst/>
          </a:prstGeom>
        </p:spPr>
        <p:txBody>
          <a:bodyPr>
            <a:spAutoFit/>
          </a:bodyPr>
          <a:lstStyle/>
          <a:p>
            <a:pPr marL="342900" lvl="1" indent="-342900">
              <a:buFont typeface="Arial" panose="020B0604020202020204" pitchFamily="34" charset="0"/>
              <a:buChar char="•"/>
            </a:pPr>
            <a:r>
              <a:rPr lang="sq-AL" sz="2200" b="1"/>
              <a:t>informacioni</a:t>
            </a:r>
            <a:r>
              <a:rPr lang="sq-AL" sz="2200"/>
              <a:t> (trafiku, përmbajtja) </a:t>
            </a:r>
            <a:r>
              <a:rPr lang="sq-AL" sz="2200" b="1"/>
              <a:t>kërkon përdorimin e kompetencave detyruese </a:t>
            </a:r>
            <a:r>
              <a:rPr lang="sq-AL" sz="2200"/>
              <a:t>në nivelin e brendshëm, siç kërkohet nga kërkesa e NJN-së  </a:t>
            </a:r>
          </a:p>
        </p:txBody>
      </p:sp>
      <p:pic>
        <p:nvPicPr>
          <p:cNvPr id="4098" name="Picture 2" descr="Assessment">
            <a:hlinkClick r:id="rId4"/>
            <a:extLst>
              <a:ext uri="{FF2B5EF4-FFF2-40B4-BE49-F238E27FC236}">
                <a16:creationId xmlns:a16="http://schemas.microsoft.com/office/drawing/2014/main" xmlns="" id="{1C713E03-C3D5-4836-945E-804E08C9FB16}"/>
              </a:ext>
            </a:extLst>
          </p:cNvPr>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5722953" y="3660100"/>
            <a:ext cx="2161714" cy="2236256"/>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37382313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35</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35</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t>Vlerësimi i KiE-së për NJN dhe</a:t>
            </a:r>
          </a:p>
          <a:p>
            <a:pPr algn="r"/>
            <a:r>
              <a:rPr lang="sq-AL" sz="3200" b="1"/>
              <a:t>dispozita të tjera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88522" y="872616"/>
            <a:ext cx="4572000" cy="4493538"/>
          </a:xfrm>
          <a:prstGeom prst="rect">
            <a:avLst/>
          </a:prstGeom>
        </p:spPr>
        <p:txBody>
          <a:bodyPr>
            <a:spAutoFit/>
          </a:bodyPr>
          <a:lstStyle/>
          <a:p>
            <a:pPr marL="342900" lvl="1" indent="-342900" algn="just">
              <a:buFont typeface="Wingdings" pitchFamily="2" charset="2"/>
              <a:buChar char="Ø"/>
            </a:pPr>
            <a:r>
              <a:rPr lang="sq-AL" sz="2200" b="1"/>
              <a:t>Bashkëpunim i drejtpërdrejtë me ISP-të në juridiksionet e huaja</a:t>
            </a:r>
            <a:r>
              <a:rPr lang="sq-AL" sz="2200"/>
              <a:t>:</a:t>
            </a:r>
          </a:p>
          <a:p>
            <a:pPr marL="342900" lvl="1" indent="-342900" algn="just">
              <a:buFont typeface="Wingdings" pitchFamily="2" charset="2"/>
              <a:buChar char="Ø"/>
            </a:pPr>
            <a:endParaRPr lang="en-GB" sz="2200" dirty="0"/>
          </a:p>
          <a:p>
            <a:pPr marL="342900" lvl="1" indent="-342900" algn="just">
              <a:buFont typeface="Arial" panose="020B0604020202020204" pitchFamily="34" charset="0"/>
              <a:buChar char="•"/>
            </a:pPr>
            <a:r>
              <a:rPr lang="sq-AL" sz="2200" b="1"/>
              <a:t>praktikë e përhapur</a:t>
            </a:r>
            <a:r>
              <a:rPr lang="sq-AL" sz="2200"/>
              <a:t> në mesin e shteteve</a:t>
            </a:r>
          </a:p>
          <a:p>
            <a:pPr marL="342900" lvl="1" indent="-342900" algn="just">
              <a:buFont typeface="Arial" panose="020B0604020202020204" pitchFamily="34" charset="0"/>
              <a:buChar char="•"/>
            </a:pPr>
            <a:endParaRPr lang="en-GB" sz="2200" dirty="0"/>
          </a:p>
          <a:p>
            <a:pPr marL="342900" lvl="1" indent="-342900" algn="just">
              <a:buFont typeface="Arial" panose="020B0604020202020204" pitchFamily="34" charset="0"/>
              <a:buChar char="•"/>
            </a:pPr>
            <a:r>
              <a:rPr lang="sq-AL" sz="2200"/>
              <a:t>përvoja e shteteve është se </a:t>
            </a:r>
            <a:r>
              <a:rPr lang="sq-AL" sz="2200" b="1"/>
              <a:t>ISP-të përgjigjen pozitivisht</a:t>
            </a:r>
            <a:r>
              <a:rPr lang="sq-AL" sz="2200"/>
              <a:t> (ofruesit e SH.B.A.-së zbulojnë të dhënat e abonuesit dhe të dhënat e trafikut) varet nga disa kushte që përmbushen duke përfshirë "ligjshmërinë" e kërkesës</a:t>
            </a:r>
          </a:p>
          <a:p>
            <a:pPr marL="342900" lvl="1" indent="-342900" algn="just">
              <a:buFont typeface="Arial" panose="020B0604020202020204" pitchFamily="34" charset="0"/>
              <a:buChar char="•"/>
            </a:pPr>
            <a:endParaRPr lang="en-GB" sz="2200" dirty="0"/>
          </a:p>
        </p:txBody>
      </p:sp>
      <p:sp>
        <p:nvSpPr>
          <p:cNvPr id="12" name="TextBox 11">
            <a:extLst>
              <a:ext uri="{FF2B5EF4-FFF2-40B4-BE49-F238E27FC236}">
                <a16:creationId xmlns:a16="http://schemas.microsoft.com/office/drawing/2014/main" xmlns="" id="{89D5A201-F458-4F49-ABC8-E34AFF238B91}"/>
              </a:ext>
            </a:extLst>
          </p:cNvPr>
          <p:cNvSpPr txBox="1"/>
          <p:nvPr/>
        </p:nvSpPr>
        <p:spPr>
          <a:xfrm>
            <a:off x="4846185" y="1881847"/>
            <a:ext cx="4044099" cy="2123658"/>
          </a:xfrm>
          <a:prstGeom prst="rect">
            <a:avLst/>
          </a:prstGeom>
          <a:noFill/>
        </p:spPr>
        <p:txBody>
          <a:bodyPr wrap="square">
            <a:spAutoFit/>
          </a:bodyPr>
          <a:lstStyle/>
          <a:p>
            <a:pPr marL="342900" lvl="1" indent="-342900" algn="just">
              <a:buFont typeface="Arial" panose="020B0604020202020204" pitchFamily="34" charset="0"/>
              <a:buChar char="•"/>
            </a:pPr>
            <a:r>
              <a:rPr lang="sq-AL" sz="2200" b="1"/>
              <a:t>disa ISP kanë procedura</a:t>
            </a:r>
            <a:r>
              <a:rPr lang="sq-AL" sz="2200"/>
              <a:t> të vendosura për t'iu përgjigjur kërkesave të urgjencës, por nganjëherë informacioni i tillë nuk mund të përdoret si provë.</a:t>
            </a:r>
          </a:p>
        </p:txBody>
      </p:sp>
      <p:pic>
        <p:nvPicPr>
          <p:cNvPr id="7170" name="Picture 2" descr="Baghdad Telecom, Internet Service Provider in Iraq, Iraqi ISP">
            <a:hlinkClick r:id="rId4"/>
            <a:extLst>
              <a:ext uri="{FF2B5EF4-FFF2-40B4-BE49-F238E27FC236}">
                <a16:creationId xmlns:a16="http://schemas.microsoft.com/office/drawing/2014/main" xmlns="" id="{A75A804F-6F56-4D5A-BCCD-AE94F3EF0D60}"/>
              </a:ext>
            </a:extLst>
          </p:cNvPr>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5462748" y="4433531"/>
            <a:ext cx="3314700" cy="138112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75399249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36</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36</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t>Rekomandime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88522" y="872616"/>
            <a:ext cx="4572000" cy="5955476"/>
          </a:xfrm>
          <a:prstGeom prst="rect">
            <a:avLst/>
          </a:prstGeom>
        </p:spPr>
        <p:txBody>
          <a:bodyPr>
            <a:spAutoFit/>
          </a:bodyPr>
          <a:lstStyle/>
          <a:p>
            <a:pPr marL="342900" lvl="1" indent="-342900">
              <a:buFont typeface="Wingdings" pitchFamily="2" charset="2"/>
              <a:buChar char="Ø"/>
            </a:pPr>
            <a:r>
              <a:rPr lang="sq-AL" sz="2200" b="1" dirty="0"/>
              <a:t>Të rëndësishme në nivelin e brendshëm:</a:t>
            </a:r>
          </a:p>
          <a:p>
            <a:pPr marL="342900" lvl="1" indent="-342900">
              <a:buFont typeface="Wingdings" pitchFamily="2" charset="2"/>
              <a:buChar char="Ø"/>
            </a:pPr>
            <a:endParaRPr lang="en-GB" sz="1100" dirty="0"/>
          </a:p>
          <a:p>
            <a:pPr marL="342900" lvl="1" indent="-342900">
              <a:buFont typeface="Arial" panose="020B0604020202020204" pitchFamily="34" charset="0"/>
              <a:buChar char="•"/>
            </a:pPr>
            <a:r>
              <a:rPr lang="sq-AL" sz="2100" b="1" dirty="0"/>
              <a:t>zbatimi i plotë i Konventës së Budapestit</a:t>
            </a:r>
          </a:p>
          <a:p>
            <a:pPr marL="342900" lvl="1" indent="-342900" algn="just">
              <a:buFont typeface="Arial" panose="020B0604020202020204" pitchFamily="34" charset="0"/>
              <a:buChar char="•"/>
            </a:pPr>
            <a:r>
              <a:rPr lang="sq-AL" sz="2100" b="1" dirty="0">
                <a:latin typeface="Arial" panose="020B0604020202020204" pitchFamily="34" charset="0"/>
              </a:rPr>
              <a:t>mbajtja e statistikave</a:t>
            </a:r>
            <a:r>
              <a:rPr lang="sq-AL" sz="2100" dirty="0">
                <a:latin typeface="Arial" panose="020B0604020202020204" pitchFamily="34" charset="0"/>
              </a:rPr>
              <a:t> ose krijimi i mekanizmave të tjerë për të monitoruar efikasitetin e ndihmës juridike të ndërsjellë</a:t>
            </a:r>
          </a:p>
          <a:p>
            <a:pPr marL="342900" lvl="1" indent="-342900" algn="just">
              <a:buFont typeface="Arial" panose="020B0604020202020204" pitchFamily="34" charset="0"/>
              <a:buChar char="•"/>
            </a:pPr>
            <a:r>
              <a:rPr lang="sq-AL" sz="2100" b="1" dirty="0"/>
              <a:t>caktimi i stafit të arsimuar më mirë për teknologji</a:t>
            </a:r>
            <a:r>
              <a:rPr lang="sq-AL" sz="2100" dirty="0"/>
              <a:t> për ndihmë juridike të ndërsjellë, jo vetëm në nivelet qendrore, por edhe në nivelin e institucioneve përgjegjëse për ekzekutimin e kërkesave</a:t>
            </a:r>
          </a:p>
          <a:p>
            <a:pPr marL="342900" lvl="1" indent="-342900" algn="just">
              <a:buFont typeface="Arial" panose="020B0604020202020204" pitchFamily="34" charset="0"/>
              <a:buChar char="•"/>
            </a:pPr>
            <a:r>
              <a:rPr lang="sq-AL" sz="2100" dirty="0">
                <a:latin typeface="Arial" panose="020B0604020202020204" pitchFamily="34" charset="0"/>
              </a:rPr>
              <a:t>trajnim më i mirë për të rritur ndihmën juridike të ndërsjellë</a:t>
            </a:r>
          </a:p>
        </p:txBody>
      </p:sp>
      <p:sp>
        <p:nvSpPr>
          <p:cNvPr id="16" name="TextBox 15">
            <a:extLst>
              <a:ext uri="{FF2B5EF4-FFF2-40B4-BE49-F238E27FC236}">
                <a16:creationId xmlns:a16="http://schemas.microsoft.com/office/drawing/2014/main" xmlns="" id="{E6C59546-15D6-4230-B91A-9A42D8A8443D}"/>
              </a:ext>
            </a:extLst>
          </p:cNvPr>
          <p:cNvSpPr txBox="1"/>
          <p:nvPr/>
        </p:nvSpPr>
        <p:spPr>
          <a:xfrm>
            <a:off x="4984422" y="1103184"/>
            <a:ext cx="4038034" cy="5509200"/>
          </a:xfrm>
          <a:prstGeom prst="rect">
            <a:avLst/>
          </a:prstGeom>
          <a:noFill/>
        </p:spPr>
        <p:txBody>
          <a:bodyPr wrap="square">
            <a:spAutoFit/>
          </a:bodyPr>
          <a:lstStyle/>
          <a:p>
            <a:pPr marL="285750" indent="-285750" algn="just">
              <a:buFont typeface="Arial" panose="020B0604020202020204" pitchFamily="34" charset="0"/>
              <a:buChar char="•"/>
            </a:pPr>
            <a:r>
              <a:rPr lang="sq-AL" sz="2200" b="1"/>
              <a:t>forcimin e rolit të pikave të kontaktit 24/7</a:t>
            </a:r>
            <a:r>
              <a:rPr lang="sq-AL" sz="2200"/>
              <a:t> në përputhje me nenin 35 të Konventës së Budapestit</a:t>
            </a:r>
          </a:p>
          <a:p>
            <a:pPr marL="285750" indent="-285750" algn="just">
              <a:buFont typeface="Arial" panose="020B0604020202020204" pitchFamily="34" charset="0"/>
              <a:buChar char="•"/>
            </a:pPr>
            <a:r>
              <a:rPr lang="sq-AL" sz="2200" b="1">
                <a:latin typeface="Arial" panose="020B0604020202020204" pitchFamily="34" charset="0"/>
              </a:rPr>
              <a:t>riorganizimi i procedurave dhe zvogëlimi i numrit të hapave</a:t>
            </a:r>
            <a:r>
              <a:rPr lang="sq-AL" sz="2200">
                <a:latin typeface="Arial" panose="020B0604020202020204" pitchFamily="34" charset="0"/>
              </a:rPr>
              <a:t> të nevojshëm për kërkesat e ndihmës së ndërsjellë në nivelin vendas</a:t>
            </a:r>
          </a:p>
          <a:p>
            <a:pPr marL="285750" indent="-285750" algn="just">
              <a:buFont typeface="Arial" panose="020B0604020202020204" pitchFamily="34" charset="0"/>
              <a:buChar char="•"/>
            </a:pPr>
            <a:r>
              <a:rPr lang="sq-AL" sz="2200" b="1">
                <a:latin typeface="Arial" panose="020B0604020202020204" pitchFamily="34" charset="0"/>
              </a:rPr>
              <a:t>vendosja e procedurave emergjente</a:t>
            </a:r>
            <a:r>
              <a:rPr lang="sq-AL" sz="2200">
                <a:latin typeface="Arial" panose="020B0604020202020204" pitchFamily="34" charset="0"/>
              </a:rPr>
              <a:t> për kërkesat që lidhen me rreziqet e jetës dhe rrethana të ngjashme urgjente</a:t>
            </a:r>
          </a:p>
          <a:p>
            <a:pPr marL="285750" indent="-285750" algn="just">
              <a:buFont typeface="Arial" panose="020B0604020202020204" pitchFamily="34" charset="0"/>
              <a:buChar char="•"/>
            </a:pPr>
            <a:endParaRPr lang="en-GB" sz="2200" dirty="0">
              <a:effectLst/>
              <a:latin typeface="Arial" panose="020B0604020202020204" pitchFamily="34" charset="0"/>
            </a:endParaRPr>
          </a:p>
          <a:p>
            <a:pPr marL="285750" indent="-285750" algn="just">
              <a:buFont typeface="Arial" panose="020B0604020202020204" pitchFamily="34" charset="0"/>
              <a:buChar char="•"/>
            </a:pPr>
            <a:endParaRPr lang="en-GB" sz="2200" dirty="0">
              <a:effectLst/>
              <a:latin typeface="Arial" panose="020B0604020202020204" pitchFamily="34" charset="0"/>
            </a:endParaRPr>
          </a:p>
          <a:p>
            <a:pPr marL="285750" indent="-285750" algn="just">
              <a:buFont typeface="Arial" panose="020B0604020202020204" pitchFamily="34" charset="0"/>
              <a:buChar char="•"/>
            </a:pPr>
            <a:endParaRPr lang="en-GB" sz="2200" dirty="0"/>
          </a:p>
        </p:txBody>
      </p:sp>
    </p:spTree>
    <p:extLst>
      <p:ext uri="{BB962C8B-B14F-4D97-AF65-F5344CB8AC3E}">
        <p14:creationId xmlns:p14="http://schemas.microsoft.com/office/powerpoint/2010/main" xmlns="" val="113496101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37</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37</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t>Rekomandime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88522" y="814777"/>
            <a:ext cx="4572000" cy="5955476"/>
          </a:xfrm>
          <a:prstGeom prst="rect">
            <a:avLst/>
          </a:prstGeom>
        </p:spPr>
        <p:txBody>
          <a:bodyPr>
            <a:spAutoFit/>
          </a:bodyPr>
          <a:lstStyle/>
          <a:p>
            <a:pPr marL="342900" lvl="1" indent="-342900">
              <a:buFont typeface="Wingdings" pitchFamily="2" charset="2"/>
              <a:buChar char="Ø"/>
            </a:pPr>
            <a:r>
              <a:rPr lang="sq-AL" sz="2200" b="1" dirty="0"/>
              <a:t>Të rëndësishme në nivelin e brendshëm:</a:t>
            </a:r>
          </a:p>
          <a:p>
            <a:pPr marL="342900" lvl="1" indent="-342900">
              <a:buFont typeface="Wingdings" pitchFamily="2" charset="2"/>
              <a:buChar char="Ø"/>
            </a:pPr>
            <a:endParaRPr lang="en-GB" sz="1200" dirty="0"/>
          </a:p>
          <a:p>
            <a:pPr marL="342900" lvl="1" indent="-342900" algn="just">
              <a:buFont typeface="Arial" panose="020B0604020202020204" pitchFamily="34" charset="0"/>
              <a:buChar char="•"/>
            </a:pPr>
            <a:r>
              <a:rPr lang="sq-AL" sz="2100" b="1" dirty="0">
                <a:latin typeface="Arial" panose="020B0604020202020204" pitchFamily="34" charset="0"/>
              </a:rPr>
              <a:t>përdorimi i transmetimit elektronik të kërkesave</a:t>
            </a:r>
            <a:r>
              <a:rPr lang="sq-AL" sz="2100" dirty="0">
                <a:latin typeface="Arial" panose="020B0604020202020204" pitchFamily="34" charset="0"/>
              </a:rPr>
              <a:t> në përputhje me nenin 25.3 të Konventës së Budapestit për mjetet e komunikimit të përshpejtuar</a:t>
            </a:r>
          </a:p>
          <a:p>
            <a:pPr marL="342900" lvl="1" indent="-342900" algn="just">
              <a:buFont typeface="Arial" panose="020B0604020202020204" pitchFamily="34" charset="0"/>
              <a:buChar char="•"/>
            </a:pPr>
            <a:r>
              <a:rPr lang="sq-AL" sz="2100" dirty="0">
                <a:latin typeface="Arial" panose="020B0604020202020204" pitchFamily="34" charset="0"/>
              </a:rPr>
              <a:t>Palëve u kujtohet </a:t>
            </a:r>
            <a:r>
              <a:rPr lang="sq-AL" sz="2100" b="1" dirty="0">
                <a:latin typeface="Arial" panose="020B0604020202020204" pitchFamily="34" charset="0"/>
              </a:rPr>
              <a:t>të zbatojnë standardin e kriminalitetit të dyfishtë në një mënyrë </a:t>
            </a:r>
            <a:r>
              <a:rPr lang="sq-AL" sz="2100" b="1" dirty="0" err="1">
                <a:latin typeface="Arial" panose="020B0604020202020204" pitchFamily="34" charset="0"/>
              </a:rPr>
              <a:t>fleksibile</a:t>
            </a:r>
            <a:r>
              <a:rPr lang="sq-AL" sz="2100" dirty="0">
                <a:latin typeface="Arial" panose="020B0604020202020204" pitchFamily="34" charset="0"/>
              </a:rPr>
              <a:t> që do të lehtësojë dhënien e ndihmës</a:t>
            </a:r>
          </a:p>
          <a:p>
            <a:pPr marL="342900" lvl="1" indent="-342900" algn="just">
              <a:buFont typeface="Arial" panose="020B0604020202020204" pitchFamily="34" charset="0"/>
              <a:buChar char="•"/>
            </a:pPr>
            <a:r>
              <a:rPr lang="sq-AL" sz="2100" b="1" dirty="0">
                <a:latin typeface="Arial" panose="020B0604020202020204" pitchFamily="34" charset="0"/>
              </a:rPr>
              <a:t>duhet konsultuar me autoritetet e Palës që i drejtohet kërkesa para dërgimit të kërkesave</a:t>
            </a:r>
            <a:r>
              <a:rPr lang="sq-AL" sz="2100" dirty="0">
                <a:latin typeface="Arial" panose="020B0604020202020204" pitchFamily="34" charset="0"/>
              </a:rPr>
              <a:t>, kur është e nevojshme</a:t>
            </a:r>
          </a:p>
        </p:txBody>
      </p:sp>
      <p:sp>
        <p:nvSpPr>
          <p:cNvPr id="16" name="TextBox 15">
            <a:extLst>
              <a:ext uri="{FF2B5EF4-FFF2-40B4-BE49-F238E27FC236}">
                <a16:creationId xmlns:a16="http://schemas.microsoft.com/office/drawing/2014/main" xmlns="" id="{E6C59546-15D6-4230-B91A-9A42D8A8443D}"/>
              </a:ext>
            </a:extLst>
          </p:cNvPr>
          <p:cNvSpPr txBox="1"/>
          <p:nvPr/>
        </p:nvSpPr>
        <p:spPr>
          <a:xfrm>
            <a:off x="4984422" y="1103184"/>
            <a:ext cx="4038034" cy="3477875"/>
          </a:xfrm>
          <a:prstGeom prst="rect">
            <a:avLst/>
          </a:prstGeom>
          <a:noFill/>
        </p:spPr>
        <p:txBody>
          <a:bodyPr wrap="square">
            <a:spAutoFit/>
          </a:bodyPr>
          <a:lstStyle/>
          <a:p>
            <a:pPr marL="285750" indent="-285750" algn="just">
              <a:buFont typeface="Arial" panose="020B0604020202020204" pitchFamily="34" charset="0"/>
              <a:buChar char="•"/>
            </a:pPr>
            <a:r>
              <a:rPr lang="sq-AL" sz="2200" b="1">
                <a:latin typeface="Arial" panose="020B0604020202020204" pitchFamily="34" charset="0"/>
              </a:rPr>
              <a:t>duhet siguruar transparenca në lidhje me kushtet për kërkesa të ndihmës së ndërsjellë</a:t>
            </a:r>
            <a:r>
              <a:rPr lang="sq-AL" sz="2200">
                <a:latin typeface="Arial" panose="020B0604020202020204" pitchFamily="34" charset="0"/>
              </a:rPr>
              <a:t>, dhe arsyet e refuzimit, duke përfshirë pragjet për raste të vogla, në faqet e internetit të autoriteteve qendrore</a:t>
            </a:r>
          </a:p>
          <a:p>
            <a:pPr marL="285750" indent="-285750" algn="just">
              <a:buFont typeface="Arial" panose="020B0604020202020204" pitchFamily="34" charset="0"/>
              <a:buChar char="•"/>
            </a:pPr>
            <a:endParaRPr lang="en-GB" sz="2200" dirty="0">
              <a:effectLst/>
              <a:latin typeface="Arial" panose="020B0604020202020204" pitchFamily="34" charset="0"/>
            </a:endParaRPr>
          </a:p>
          <a:p>
            <a:pPr marL="285750" indent="-285750" algn="just">
              <a:buFont typeface="Arial" panose="020B0604020202020204" pitchFamily="34" charset="0"/>
              <a:buChar char="•"/>
            </a:pPr>
            <a:endParaRPr lang="en-GB" sz="2200" dirty="0"/>
          </a:p>
        </p:txBody>
      </p:sp>
      <p:pic>
        <p:nvPicPr>
          <p:cNvPr id="6" name="Picture 5" descr="A picture containing toy, colorful, food&#10;&#10;Description automatically generated">
            <a:extLst>
              <a:ext uri="{FF2B5EF4-FFF2-40B4-BE49-F238E27FC236}">
                <a16:creationId xmlns:a16="http://schemas.microsoft.com/office/drawing/2014/main" xmlns="" id="{EA5EFA8A-F0F6-4D59-91FF-02DB856D10DE}"/>
              </a:ext>
            </a:extLst>
          </p:cNvPr>
          <p:cNvPicPr>
            <a:picLocks noChangeAspect="1"/>
          </p:cNvPicPr>
          <p:nvPr/>
        </p:nvPicPr>
        <p:blipFill>
          <a:blip r:embed="rId4"/>
          <a:stretch>
            <a:fillRect/>
          </a:stretch>
        </p:blipFill>
        <p:spPr>
          <a:xfrm>
            <a:off x="5808051" y="4079662"/>
            <a:ext cx="2390775" cy="1905000"/>
          </a:xfrm>
          <a:prstGeom prst="rect">
            <a:avLst/>
          </a:prstGeom>
        </p:spPr>
      </p:pic>
    </p:spTree>
    <p:extLst>
      <p:ext uri="{BB962C8B-B14F-4D97-AF65-F5344CB8AC3E}">
        <p14:creationId xmlns:p14="http://schemas.microsoft.com/office/powerpoint/2010/main" xmlns="" val="157536977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38</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38</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t>Rekomandime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88522" y="799825"/>
            <a:ext cx="4572000" cy="5847755"/>
          </a:xfrm>
          <a:prstGeom prst="rect">
            <a:avLst/>
          </a:prstGeom>
        </p:spPr>
        <p:txBody>
          <a:bodyPr>
            <a:spAutoFit/>
          </a:bodyPr>
          <a:lstStyle/>
          <a:p>
            <a:pPr marL="342900" lvl="1" indent="-342900">
              <a:buFont typeface="Wingdings" pitchFamily="2" charset="2"/>
              <a:buChar char="Ø"/>
            </a:pPr>
            <a:r>
              <a:rPr lang="sq-AL" sz="2200" b="1" dirty="0"/>
              <a:t>Zgjidhjet e ofruara nga projektet e ndërtimit të kapaciteteve të Këshillit të Evropës</a:t>
            </a:r>
            <a:r>
              <a:rPr lang="sq-AL" sz="2200" dirty="0"/>
              <a:t>:</a:t>
            </a:r>
          </a:p>
          <a:p>
            <a:pPr marL="0" lvl="1"/>
            <a:endParaRPr lang="en-GB" sz="2200" dirty="0"/>
          </a:p>
          <a:p>
            <a:pPr marL="342900" lvl="1" indent="-342900" algn="just">
              <a:buFont typeface="Arial" panose="020B0604020202020204" pitchFamily="34" charset="0"/>
              <a:buChar char="•"/>
            </a:pPr>
            <a:r>
              <a:rPr lang="sq-AL" sz="2000" b="1" dirty="0"/>
              <a:t>shabllonet e kërkesave standarde</a:t>
            </a:r>
            <a:r>
              <a:rPr lang="sq-AL" sz="2000" dirty="0"/>
              <a:t> (rek. 17 i raportit TCY)</a:t>
            </a:r>
          </a:p>
          <a:p>
            <a:pPr marL="342900" lvl="1" indent="-342900" algn="just">
              <a:buFont typeface="Arial" panose="020B0604020202020204" pitchFamily="34" charset="0"/>
              <a:buChar char="•"/>
            </a:pPr>
            <a:r>
              <a:rPr lang="sq-AL" sz="2000" b="1" dirty="0" err="1"/>
              <a:t>parashikueshmëria</a:t>
            </a:r>
            <a:r>
              <a:rPr lang="sq-AL" sz="2000" b="1" dirty="0"/>
              <a:t> e përmbajtjes</a:t>
            </a:r>
            <a:r>
              <a:rPr lang="sq-AL" sz="2000" dirty="0"/>
              <a:t> promovon shpejtësi dhe efikasitet dhe përkthime potencialisht më të mira</a:t>
            </a:r>
          </a:p>
          <a:p>
            <a:pPr marL="342900" lvl="1" indent="-342900" algn="just">
              <a:buFont typeface="Arial" panose="020B0604020202020204" pitchFamily="34" charset="0"/>
              <a:buChar char="•"/>
            </a:pPr>
            <a:r>
              <a:rPr lang="sq-AL" sz="2000" b="1" dirty="0"/>
              <a:t>përpiluar për tu përdorur</a:t>
            </a:r>
            <a:r>
              <a:rPr lang="sq-AL" sz="2000" dirty="0"/>
              <a:t> për kontakt të drejtpërdrejtë me ISP-të</a:t>
            </a:r>
          </a:p>
          <a:p>
            <a:pPr marL="342900" lvl="1" indent="-342900" algn="just">
              <a:buFont typeface="Arial" panose="020B0604020202020204" pitchFamily="34" charset="0"/>
              <a:buChar char="•"/>
            </a:pPr>
            <a:r>
              <a:rPr lang="sq-AL" sz="2000" b="1" dirty="0"/>
              <a:t>shabllone për nenet</a:t>
            </a:r>
            <a:r>
              <a:rPr lang="sq-AL" sz="2000" dirty="0"/>
              <a:t> 29 dhe 31, kërkesat e zhvilluara brenda </a:t>
            </a:r>
            <a:r>
              <a:rPr lang="sq-AL" sz="2000" b="1" dirty="0"/>
              <a:t>Projektit</a:t>
            </a:r>
            <a:r>
              <a:rPr lang="sq-AL" sz="2000" dirty="0"/>
              <a:t> </a:t>
            </a:r>
            <a:r>
              <a:rPr lang="sq-AL" sz="2000" b="1" dirty="0" err="1"/>
              <a:t>Cybercrime</a:t>
            </a:r>
            <a:r>
              <a:rPr lang="sq-AL" sz="2000" b="1" dirty="0"/>
              <a:t>@EAPII</a:t>
            </a:r>
          </a:p>
          <a:p>
            <a:pPr marL="342900" lvl="1" indent="-342900" algn="just">
              <a:buFont typeface="Arial" panose="020B0604020202020204" pitchFamily="34" charset="0"/>
              <a:buChar char="•"/>
            </a:pPr>
            <a:r>
              <a:rPr lang="sq-AL" sz="2000" b="1" dirty="0"/>
              <a:t>përdorimi i burimeve të tjera në internet të siguruara nga </a:t>
            </a:r>
            <a:r>
              <a:rPr lang="sq-AL" sz="2000" b="1" dirty="0" err="1"/>
              <a:t>KiE</a:t>
            </a:r>
            <a:endParaRPr lang="sq-AL" sz="2200" b="1" dirty="0"/>
          </a:p>
        </p:txBody>
      </p:sp>
      <p:sp>
        <p:nvSpPr>
          <p:cNvPr id="6" name="Rectangle 5">
            <a:extLst>
              <a:ext uri="{FF2B5EF4-FFF2-40B4-BE49-F238E27FC236}">
                <a16:creationId xmlns:a16="http://schemas.microsoft.com/office/drawing/2014/main" xmlns="" id="{6A1DCD6A-2874-A04E-841E-9617461F4D9B}"/>
              </a:ext>
            </a:extLst>
          </p:cNvPr>
          <p:cNvSpPr/>
          <p:nvPr/>
        </p:nvSpPr>
        <p:spPr>
          <a:xfrm>
            <a:off x="4749044" y="952123"/>
            <a:ext cx="4162967" cy="2462213"/>
          </a:xfrm>
          <a:prstGeom prst="rect">
            <a:avLst/>
          </a:prstGeom>
        </p:spPr>
        <p:txBody>
          <a:bodyPr wrap="square">
            <a:spAutoFit/>
          </a:bodyPr>
          <a:lstStyle/>
          <a:p>
            <a:pPr marL="342900" lvl="1" indent="-342900" algn="just">
              <a:buFont typeface="Arial" panose="020B0604020202020204" pitchFamily="34" charset="0"/>
              <a:buChar char="•"/>
            </a:pPr>
            <a:r>
              <a:rPr lang="sq-AL" sz="2200" b="1"/>
              <a:t>Forcimi i rolit të PoC-ve 24/7</a:t>
            </a:r>
            <a:r>
              <a:rPr lang="sq-AL" sz="2200"/>
              <a:t> në përputhje me nenin 35, Konventa e Krimit Kibernetik</a:t>
            </a:r>
          </a:p>
          <a:p>
            <a:pPr marL="342900" lvl="1" indent="-342900" algn="just">
              <a:buFont typeface="Arial" panose="020B0604020202020204" pitchFamily="34" charset="0"/>
              <a:buChar char="•"/>
            </a:pPr>
            <a:r>
              <a:rPr lang="sq-AL" sz="2200" b="1"/>
              <a:t>Modeli i Këshillit të Evropës</a:t>
            </a:r>
            <a:r>
              <a:rPr lang="sq-AL" sz="2200"/>
              <a:t> për NJN për burime të ndryshme në internet të mjeteve të tjera të Këshillit të Evropës</a:t>
            </a:r>
          </a:p>
        </p:txBody>
      </p:sp>
      <p:pic>
        <p:nvPicPr>
          <p:cNvPr id="5" name="Picture 4" descr="A picture containing toy, colorful, food&#10;&#10;Description automatically generated">
            <a:extLst>
              <a:ext uri="{FF2B5EF4-FFF2-40B4-BE49-F238E27FC236}">
                <a16:creationId xmlns:a16="http://schemas.microsoft.com/office/drawing/2014/main" xmlns="" id="{7625FEC9-B931-4015-A1EA-907AF1E3AE32}"/>
              </a:ext>
            </a:extLst>
          </p:cNvPr>
          <p:cNvPicPr>
            <a:picLocks noChangeAspect="1"/>
          </p:cNvPicPr>
          <p:nvPr/>
        </p:nvPicPr>
        <p:blipFill>
          <a:blip r:embed="rId4"/>
          <a:stretch>
            <a:fillRect/>
          </a:stretch>
        </p:blipFill>
        <p:spPr>
          <a:xfrm>
            <a:off x="5808051" y="4079662"/>
            <a:ext cx="2390775" cy="1905000"/>
          </a:xfrm>
          <a:prstGeom prst="rect">
            <a:avLst/>
          </a:prstGeom>
        </p:spPr>
      </p:pic>
    </p:spTree>
    <p:extLst>
      <p:ext uri="{BB962C8B-B14F-4D97-AF65-F5344CB8AC3E}">
        <p14:creationId xmlns:p14="http://schemas.microsoft.com/office/powerpoint/2010/main" xmlns="" val="107985861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39</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39</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pitchFamily="34" charset="-128"/>
              </a:rPr>
              <a:t>Rekomandime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pic>
        <p:nvPicPr>
          <p:cNvPr id="6" name="Picture 5">
            <a:extLst>
              <a:ext uri="{FF2B5EF4-FFF2-40B4-BE49-F238E27FC236}">
                <a16:creationId xmlns:a16="http://schemas.microsoft.com/office/drawing/2014/main" xmlns="" id="{BAA7DDA5-F89B-CB44-922E-5F8384666617}"/>
              </a:ext>
            </a:extLst>
          </p:cNvPr>
          <p:cNvPicPr>
            <a:picLocks noChangeAspect="1"/>
          </p:cNvPicPr>
          <p:nvPr/>
        </p:nvPicPr>
        <p:blipFill>
          <a:blip r:embed="rId4"/>
          <a:stretch>
            <a:fillRect/>
          </a:stretch>
        </p:blipFill>
        <p:spPr>
          <a:xfrm>
            <a:off x="7255380" y="941875"/>
            <a:ext cx="1767076" cy="1767076"/>
          </a:xfrm>
          <a:prstGeom prst="rect">
            <a:avLst/>
          </a:prstGeom>
        </p:spPr>
      </p:pic>
      <p:graphicFrame>
        <p:nvGraphicFramePr>
          <p:cNvPr id="10" name="Diagram 9">
            <a:extLst>
              <a:ext uri="{FF2B5EF4-FFF2-40B4-BE49-F238E27FC236}">
                <a16:creationId xmlns:a16="http://schemas.microsoft.com/office/drawing/2014/main" xmlns="" id="{4AC94D61-C432-964B-BFBF-EB29D1BBB3DF}"/>
              </a:ext>
            </a:extLst>
          </p:cNvPr>
          <p:cNvGraphicFramePr/>
          <p:nvPr>
            <p:extLst>
              <p:ext uri="{D42A27DB-BD31-4B8C-83A1-F6EECF244321}">
                <p14:modId xmlns:p14="http://schemas.microsoft.com/office/powerpoint/2010/main" xmlns="" val="153891097"/>
              </p:ext>
            </p:extLst>
          </p:nvPr>
        </p:nvGraphicFramePr>
        <p:xfrm>
          <a:off x="177501" y="2346187"/>
          <a:ext cx="7166858" cy="40640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xmlns="" val="39685163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solidFill>
                  <a:schemeClr val="bg1"/>
                </a:solidFill>
              </a:rPr>
              <a:t>Kurs i specializuar gjyqësor për </a:t>
            </a:r>
          </a:p>
          <a:p>
            <a:pPr algn="r"/>
            <a:r>
              <a:rPr lang="sq-AL" sz="3200" b="1">
                <a:solidFill>
                  <a:schemeClr val="bg1"/>
                </a:solidFill>
              </a:rPr>
              <a:t>Bashkëpunimi ndërkombëtar</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309489" y="2889627"/>
            <a:ext cx="8525021" cy="1668149"/>
          </a:xfrm>
          <a:prstGeom prst="rect">
            <a:avLst/>
          </a:prstGeom>
        </p:spPr>
        <p:txBody>
          <a:bodyPr wrap="square">
            <a:spAutoFit/>
          </a:bodyPr>
          <a:lstStyle/>
          <a:p>
            <a:pPr algn="ctr" eaLnBrk="1" hangingPunct="1">
              <a:lnSpc>
                <a:spcPct val="80000"/>
              </a:lnSpc>
            </a:pPr>
            <a:r>
              <a:rPr lang="sq-AL" sz="3200" b="1">
                <a:ea typeface="ＭＳ Ｐゴシック" charset="0"/>
                <a:cs typeface="ＭＳ Ｐゴシック" charset="0"/>
              </a:rPr>
              <a:t>Pjesa e parë</a:t>
            </a:r>
          </a:p>
          <a:p>
            <a:pPr algn="ctr">
              <a:lnSpc>
                <a:spcPct val="80000"/>
              </a:lnSpc>
            </a:pPr>
            <a:r>
              <a:rPr lang="sq-AL" sz="3200" b="1">
                <a:ea typeface="ＭＳ Ｐゴシック" charset="0"/>
                <a:cs typeface="ＭＳ Ｐゴシック" charset="0"/>
              </a:rPr>
              <a:t/>
            </a:r>
            <a:br>
              <a:rPr lang="sq-AL" sz="3200" b="1">
                <a:ea typeface="ＭＳ Ｐゴシック" charset="0"/>
                <a:cs typeface="ＭＳ Ｐゴシック" charset="0"/>
              </a:rPr>
            </a:br>
            <a:r>
              <a:rPr lang="sq-AL" sz="3200" b="1"/>
              <a:t>Instrumentet e bashkëpunimit ndërkombëtar, standardet dhe kanalet e komunikimit</a:t>
            </a:r>
          </a:p>
        </p:txBody>
      </p:sp>
    </p:spTree>
    <p:extLst>
      <p:ext uri="{BB962C8B-B14F-4D97-AF65-F5344CB8AC3E}">
        <p14:creationId xmlns:p14="http://schemas.microsoft.com/office/powerpoint/2010/main" xmlns="" val="274553008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40</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40</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t>Mjetet ekzistuese mbështetëse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11" name="Rectangle 3" descr="Rectangle: Click to edit Master text styles&#10;Second level&#10;Third level&#10;Fourth level&#10;Fifth level">
            <a:extLst>
              <a:ext uri="{FF2B5EF4-FFF2-40B4-BE49-F238E27FC236}">
                <a16:creationId xmlns:a16="http://schemas.microsoft.com/office/drawing/2014/main" xmlns="" id="{C393376C-29DC-8240-950F-859FA46816B0}"/>
              </a:ext>
            </a:extLst>
          </p:cNvPr>
          <p:cNvSpPr txBox="1">
            <a:spLocks noChangeArrowheads="1"/>
          </p:cNvSpPr>
          <p:nvPr/>
        </p:nvSpPr>
        <p:spPr>
          <a:xfrm>
            <a:off x="654148" y="1680722"/>
            <a:ext cx="8229600" cy="3978275"/>
          </a:xfrm>
          <a:prstGeom prst="rect">
            <a:avLst/>
          </a:prstGeom>
        </p:spPr>
        <p:txBody>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a:r>
              <a:rPr lang="sq-AL" sz="2400"/>
              <a:t>Aksioni i Këshillit të Evropës Kundër Krimit Kibernetik:</a:t>
            </a:r>
          </a:p>
          <a:p>
            <a:pPr marL="0" indent="0" algn="ctr">
              <a:buFont typeface="Arial" pitchFamily="34" charset="0"/>
              <a:buNone/>
            </a:pPr>
            <a:r>
              <a:rPr lang="sq-AL" sz="2400">
                <a:hlinkClick r:id="rId4"/>
              </a:rPr>
              <a:t>https://www.coe.int/en/web/cybercrime/home</a:t>
            </a:r>
          </a:p>
          <a:p>
            <a:pPr algn="ctr"/>
            <a:r>
              <a:rPr lang="sq-AL" sz="2400"/>
              <a:t>Konventa lidhur me Krimet Kibernetike (ETS. 185):</a:t>
            </a:r>
          </a:p>
          <a:p>
            <a:pPr marL="0" indent="0" algn="ctr">
              <a:buFont typeface="Arial" pitchFamily="34" charset="0"/>
              <a:buNone/>
            </a:pPr>
            <a:r>
              <a:rPr lang="sq-AL" sz="2400">
                <a:hlinkClick r:id="rId5"/>
              </a:rPr>
              <a:t>https://www.coe.int/en/web/cybercrime/the-budapest-convention</a:t>
            </a:r>
          </a:p>
          <a:p>
            <a:pPr algn="ctr"/>
            <a:endParaRPr lang="en-GB" sz="2400"/>
          </a:p>
          <a:p>
            <a:pPr algn="ctr"/>
            <a:endParaRPr lang="en-GB" sz="2400" b="1" dirty="0">
              <a:ea typeface="ＭＳ Ｐゴシック" pitchFamily="34" charset="-128"/>
            </a:endParaRPr>
          </a:p>
        </p:txBody>
      </p:sp>
      <p:pic>
        <p:nvPicPr>
          <p:cNvPr id="12" name="Picture 2" descr="C:\Users\B.Stam\Desktop\Logo3rd_270 test.jpg">
            <a:extLst>
              <a:ext uri="{FF2B5EF4-FFF2-40B4-BE49-F238E27FC236}">
                <a16:creationId xmlns:a16="http://schemas.microsoft.com/office/drawing/2014/main" xmlns="" id="{4EC42735-75D3-884A-81EB-FC07A9559103}"/>
              </a:ext>
            </a:extLst>
          </p:cNvPr>
          <p:cNvPicPr>
            <a:picLocks noChangeAspect="1" noChangeArrowheads="1"/>
          </p:cNvPicPr>
          <p:nvPr/>
        </p:nvPicPr>
        <p:blipFill>
          <a:blip r:embed="rId6">
            <a:extLst>
              <a:ext uri="{28A0092B-C50C-407E-A947-70E740481C1C}">
                <a14:useLocalDpi xmlns:a14="http://schemas.microsoft.com/office/drawing/2010/main" xmlns="" val="0"/>
              </a:ext>
            </a:extLst>
          </a:blip>
          <a:srcRect/>
          <a:stretch>
            <a:fillRect/>
          </a:stretch>
        </p:blipFill>
        <p:spPr bwMode="auto">
          <a:xfrm>
            <a:off x="3324548" y="4171293"/>
            <a:ext cx="2552700" cy="168592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1881320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41</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41</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t>Mjetet ekzistuese mbështetëse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20" name="Rectangle 3" descr="Rectangle: Click to edit Master text styles&#10;Second level&#10;Third level&#10;Fourth level&#10;Fifth level">
            <a:extLst>
              <a:ext uri="{FF2B5EF4-FFF2-40B4-BE49-F238E27FC236}">
                <a16:creationId xmlns:a16="http://schemas.microsoft.com/office/drawing/2014/main" xmlns="" id="{6C884FA0-FA90-7F4B-8F77-692F709A6ED1}"/>
              </a:ext>
            </a:extLst>
          </p:cNvPr>
          <p:cNvSpPr txBox="1">
            <a:spLocks noChangeArrowheads="1"/>
          </p:cNvSpPr>
          <p:nvPr/>
        </p:nvSpPr>
        <p:spPr>
          <a:xfrm>
            <a:off x="457200" y="1450799"/>
            <a:ext cx="8229600" cy="3978275"/>
          </a:xfrm>
          <a:prstGeom prst="rect">
            <a:avLst/>
          </a:prstGeom>
        </p:spPr>
        <p:txBody>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a:r>
              <a:rPr lang="sq-AL" sz="2400"/>
              <a:t>Burimet:</a:t>
            </a:r>
          </a:p>
          <a:p>
            <a:pPr marL="0" indent="0" algn="ctr">
              <a:buFont typeface="Arial" pitchFamily="34" charset="0"/>
              <a:buNone/>
            </a:pPr>
            <a:r>
              <a:rPr lang="sq-AL" sz="2400">
                <a:hlinkClick r:id="rId4"/>
              </a:rPr>
              <a:t>https://www.coe.int/en/web/cybercrime/resources</a:t>
            </a:r>
          </a:p>
          <a:p>
            <a:pPr algn="ctr"/>
            <a:r>
              <a:rPr lang="sq-AL" sz="2400"/>
              <a:t>Raportet:</a:t>
            </a:r>
          </a:p>
          <a:p>
            <a:pPr marL="0" indent="0" algn="ctr">
              <a:buFont typeface="Arial" pitchFamily="34" charset="0"/>
              <a:buNone/>
            </a:pPr>
            <a:r>
              <a:rPr lang="sq-AL" sz="2400">
                <a:hlinkClick r:id="rId5"/>
              </a:rPr>
              <a:t>http://www.coe.int/en/web/cybercrime/all-reports</a:t>
            </a:r>
          </a:p>
          <a:p>
            <a:pPr algn="ctr"/>
            <a:r>
              <a:rPr lang="sq-AL" sz="2400"/>
              <a:t>Parandalimi:</a:t>
            </a:r>
          </a:p>
          <a:p>
            <a:pPr marL="0" indent="0" algn="ctr">
              <a:buFont typeface="Arial" pitchFamily="34" charset="0"/>
              <a:buNone/>
            </a:pPr>
            <a:r>
              <a:rPr lang="sq-AL" sz="2400">
                <a:hlinkClick r:id="rId6"/>
              </a:rPr>
              <a:t>http://www.coe.int/en/web/cybercrime/preventing-cybercrime</a:t>
            </a:r>
          </a:p>
          <a:p>
            <a:pPr algn="ctr"/>
            <a:endParaRPr lang="en-GB" sz="2400"/>
          </a:p>
          <a:p>
            <a:pPr algn="ctr"/>
            <a:endParaRPr lang="en-GB" sz="2400"/>
          </a:p>
          <a:p>
            <a:pPr algn="ctr"/>
            <a:endParaRPr lang="en-GB" sz="2400"/>
          </a:p>
          <a:p>
            <a:pPr algn="ctr"/>
            <a:endParaRPr lang="en-GB" sz="2400" b="1" dirty="0">
              <a:ea typeface="ＭＳ Ｐゴシック" pitchFamily="34" charset="-128"/>
            </a:endParaRPr>
          </a:p>
        </p:txBody>
      </p:sp>
      <p:pic>
        <p:nvPicPr>
          <p:cNvPr id="21" name="Picture 2" descr="C:\Users\B.Stam\Desktop\Logo3rd_270 test.jpg">
            <a:extLst>
              <a:ext uri="{FF2B5EF4-FFF2-40B4-BE49-F238E27FC236}">
                <a16:creationId xmlns:a16="http://schemas.microsoft.com/office/drawing/2014/main" xmlns="" id="{53E864F4-EFA0-9048-8E49-0D10792E83DD}"/>
              </a:ext>
            </a:extLst>
          </p:cNvPr>
          <p:cNvPicPr>
            <a:picLocks noChangeAspect="1" noChangeArrowheads="1"/>
          </p:cNvPicPr>
          <p:nvPr/>
        </p:nvPicPr>
        <p:blipFill>
          <a:blip r:embed="rId7">
            <a:extLst>
              <a:ext uri="{28A0092B-C50C-407E-A947-70E740481C1C}">
                <a14:useLocalDpi xmlns:a14="http://schemas.microsoft.com/office/drawing/2010/main" xmlns="" val="0"/>
              </a:ext>
            </a:extLst>
          </a:blip>
          <a:srcRect/>
          <a:stretch>
            <a:fillRect/>
          </a:stretch>
        </p:blipFill>
        <p:spPr bwMode="auto">
          <a:xfrm>
            <a:off x="3127600" y="4310680"/>
            <a:ext cx="2552700" cy="168592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04219966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42</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42</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t>Mjetet ekzistuese mbështetëse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20" name="Rectangle 3" descr="Rectangle: Click to edit Master text styles&#10;Second level&#10;Third level&#10;Fourth level&#10;Fifth level">
            <a:extLst>
              <a:ext uri="{FF2B5EF4-FFF2-40B4-BE49-F238E27FC236}">
                <a16:creationId xmlns:a16="http://schemas.microsoft.com/office/drawing/2014/main" xmlns="" id="{6C884FA0-FA90-7F4B-8F77-692F709A6ED1}"/>
              </a:ext>
            </a:extLst>
          </p:cNvPr>
          <p:cNvSpPr txBox="1">
            <a:spLocks noChangeArrowheads="1"/>
          </p:cNvSpPr>
          <p:nvPr/>
        </p:nvSpPr>
        <p:spPr>
          <a:xfrm>
            <a:off x="457200" y="1450799"/>
            <a:ext cx="8229600" cy="3978275"/>
          </a:xfrm>
          <a:prstGeom prst="rect">
            <a:avLst/>
          </a:prstGeom>
        </p:spPr>
        <p:txBody>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a:r>
              <a:rPr lang="sq-AL" sz="2400"/>
              <a:t>Legjislacioni i Vendit:</a:t>
            </a:r>
          </a:p>
          <a:p>
            <a:pPr marL="0" lvl="0" indent="0" algn="ctr">
              <a:buNone/>
            </a:pPr>
            <a:r>
              <a:rPr lang="sq-AL" sz="2400">
                <a:hlinkClick r:id="rId4"/>
              </a:rPr>
              <a:t>https://www.coe.int/en/web/cybercrime/country-profiles</a:t>
            </a:r>
          </a:p>
          <a:p>
            <a:pPr algn="ctr"/>
            <a:r>
              <a:rPr lang="sq-AL" sz="2400"/>
              <a:t>Pika e kontaktit</a:t>
            </a:r>
          </a:p>
          <a:p>
            <a:pPr algn="ctr"/>
            <a:r>
              <a:rPr lang="sq-AL" sz="2400"/>
              <a:t>Mbrojtja e fëmijëve:</a:t>
            </a:r>
          </a:p>
          <a:p>
            <a:pPr algn="ctr"/>
            <a:r>
              <a:rPr lang="sq-AL" sz="2400">
                <a:hlinkClick r:id="rId5"/>
              </a:rPr>
              <a:t>https://www.coe.int/en/web/cybercrime/protecting-children</a:t>
            </a:r>
          </a:p>
          <a:p>
            <a:pPr algn="ctr"/>
            <a:endParaRPr lang="en-GB" sz="2400" dirty="0"/>
          </a:p>
          <a:p>
            <a:pPr algn="ctr"/>
            <a:endParaRPr lang="en-GB" sz="2400" b="1" dirty="0">
              <a:ea typeface="ＭＳ Ｐゴシック" pitchFamily="34" charset="-128"/>
            </a:endParaRPr>
          </a:p>
        </p:txBody>
      </p:sp>
      <p:pic>
        <p:nvPicPr>
          <p:cNvPr id="21" name="Picture 2" descr="C:\Users\B.Stam\Desktop\Logo3rd_270 test.jpg">
            <a:extLst>
              <a:ext uri="{FF2B5EF4-FFF2-40B4-BE49-F238E27FC236}">
                <a16:creationId xmlns:a16="http://schemas.microsoft.com/office/drawing/2014/main" xmlns="" id="{53E864F4-EFA0-9048-8E49-0D10792E83DD}"/>
              </a:ext>
            </a:extLst>
          </p:cNvPr>
          <p:cNvPicPr>
            <a:picLocks noChangeAspect="1" noChangeArrowheads="1"/>
          </p:cNvPicPr>
          <p:nvPr/>
        </p:nvPicPr>
        <p:blipFill>
          <a:blip r:embed="rId6">
            <a:extLst>
              <a:ext uri="{28A0092B-C50C-407E-A947-70E740481C1C}">
                <a14:useLocalDpi xmlns:a14="http://schemas.microsoft.com/office/drawing/2010/main" xmlns="" val="0"/>
              </a:ext>
            </a:extLst>
          </a:blip>
          <a:srcRect/>
          <a:stretch>
            <a:fillRect/>
          </a:stretch>
        </p:blipFill>
        <p:spPr bwMode="auto">
          <a:xfrm>
            <a:off x="3127600" y="4310680"/>
            <a:ext cx="2552700" cy="168592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63996712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43</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43</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t>Mjetet ekzistuese mbështetëse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12" name="Rectangle 3" descr="Rectangle: Click to edit Master text styles&#10;Second level&#10;Third level&#10;Fourth level&#10;Fifth level">
            <a:extLst>
              <a:ext uri="{FF2B5EF4-FFF2-40B4-BE49-F238E27FC236}">
                <a16:creationId xmlns:a16="http://schemas.microsoft.com/office/drawing/2014/main" xmlns="" id="{F73BB1C8-0DF9-9844-96A2-EB9A2EA36324}"/>
              </a:ext>
            </a:extLst>
          </p:cNvPr>
          <p:cNvSpPr txBox="1">
            <a:spLocks noChangeArrowheads="1"/>
          </p:cNvSpPr>
          <p:nvPr/>
        </p:nvSpPr>
        <p:spPr>
          <a:xfrm>
            <a:off x="457200" y="1314119"/>
            <a:ext cx="8229600" cy="3978275"/>
          </a:xfrm>
          <a:prstGeom prst="rect">
            <a:avLst/>
          </a:prstGeom>
        </p:spPr>
        <p:txBody>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a:r>
              <a:rPr lang="sq-AL" sz="2400"/>
              <a:t>Bashkëpunimi ndërkombëtar:</a:t>
            </a:r>
          </a:p>
          <a:p>
            <a:pPr marL="0" indent="0" algn="ctr">
              <a:buFont typeface="Arial" pitchFamily="34" charset="0"/>
              <a:buNone/>
            </a:pPr>
            <a:r>
              <a:rPr lang="sq-AL" sz="2400">
                <a:hlinkClick r:id="rId4"/>
              </a:rPr>
              <a:t>https://www.coe.int/en/web/cybercrime/international-cooperation</a:t>
            </a:r>
          </a:p>
          <a:p>
            <a:pPr algn="ctr"/>
            <a:r>
              <a:rPr lang="sq-AL" sz="2400"/>
              <a:t>Bashkëpunimi AZL / ISP:</a:t>
            </a:r>
          </a:p>
          <a:p>
            <a:pPr marL="0" indent="0" algn="ctr">
              <a:buFont typeface="Arial" pitchFamily="34" charset="0"/>
              <a:buNone/>
            </a:pPr>
            <a:r>
              <a:rPr lang="sq-AL" sz="2400">
                <a:hlinkClick r:id="rId5"/>
              </a:rPr>
              <a:t>https://www.coe.int/en/web/cybercrime/lea-/-isp-cooperation</a:t>
            </a:r>
          </a:p>
          <a:p>
            <a:pPr marL="0" indent="0" algn="ctr">
              <a:buNone/>
            </a:pPr>
            <a:r>
              <a:rPr lang="sq-AL" sz="2400" b="1"/>
              <a:t/>
            </a:r>
            <a:br>
              <a:rPr lang="sq-AL" sz="2400" b="1"/>
            </a:br>
            <a:endParaRPr lang="sq-AL" sz="2400" b="1"/>
          </a:p>
          <a:p>
            <a:pPr algn="ctr"/>
            <a:endParaRPr lang="en-GB" sz="2400" b="1" dirty="0">
              <a:ea typeface="ＭＳ Ｐゴシック" pitchFamily="34" charset="-128"/>
            </a:endParaRPr>
          </a:p>
        </p:txBody>
      </p:sp>
      <p:pic>
        <p:nvPicPr>
          <p:cNvPr id="16" name="Picture 2" descr="C:\Users\B.Stam\Desktop\Logo3rd_270 test.jpg">
            <a:extLst>
              <a:ext uri="{FF2B5EF4-FFF2-40B4-BE49-F238E27FC236}">
                <a16:creationId xmlns:a16="http://schemas.microsoft.com/office/drawing/2014/main" xmlns="" id="{7A451420-867F-934B-8F21-47E92BDFCA57}"/>
              </a:ext>
            </a:extLst>
          </p:cNvPr>
          <p:cNvPicPr>
            <a:picLocks noChangeAspect="1" noChangeArrowheads="1"/>
          </p:cNvPicPr>
          <p:nvPr/>
        </p:nvPicPr>
        <p:blipFill>
          <a:blip r:embed="rId6">
            <a:extLst>
              <a:ext uri="{28A0092B-C50C-407E-A947-70E740481C1C}">
                <a14:useLocalDpi xmlns:a14="http://schemas.microsoft.com/office/drawing/2010/main" xmlns="" val="0"/>
              </a:ext>
            </a:extLst>
          </a:blip>
          <a:srcRect/>
          <a:stretch>
            <a:fillRect/>
          </a:stretch>
        </p:blipFill>
        <p:spPr bwMode="auto">
          <a:xfrm>
            <a:off x="3136565" y="4731473"/>
            <a:ext cx="2552700" cy="168592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55460313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44</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44</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t>Mjetet ekzistuese mbështetëse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pic>
        <p:nvPicPr>
          <p:cNvPr id="19" name="Picture 2">
            <a:extLst>
              <a:ext uri="{FF2B5EF4-FFF2-40B4-BE49-F238E27FC236}">
                <a16:creationId xmlns:a16="http://schemas.microsoft.com/office/drawing/2014/main" xmlns="" id="{225457D2-20D5-F04C-8DB2-B3D625D970EB}"/>
              </a:ext>
            </a:extLst>
          </p:cNvPr>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0" y="894204"/>
            <a:ext cx="9144000" cy="5585307"/>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309925164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45</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45</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t>Mjetet ekzistuese mbështetëse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pic>
        <p:nvPicPr>
          <p:cNvPr id="11" name="Picture 2" descr="C:\Users\B.Stam\Desktop\Centralops.jpg">
            <a:extLst>
              <a:ext uri="{FF2B5EF4-FFF2-40B4-BE49-F238E27FC236}">
                <a16:creationId xmlns:a16="http://schemas.microsoft.com/office/drawing/2014/main" xmlns="" id="{2FB11E50-A076-4F4F-A5D3-8BADFA982FEE}"/>
              </a:ext>
            </a:extLst>
          </p:cNvPr>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935595" y="894205"/>
            <a:ext cx="7272809" cy="2938196"/>
          </a:xfrm>
          <a:prstGeom prst="rect">
            <a:avLst/>
          </a:prstGeom>
          <a:noFill/>
          <a:extLst>
            <a:ext uri="{909E8E84-426E-40DD-AFC4-6F175D3DCCD1}">
              <a14:hiddenFill xmlns:a14="http://schemas.microsoft.com/office/drawing/2010/main" xmlns="">
                <a:solidFill>
                  <a:srgbClr val="FFFFFF"/>
                </a:solidFill>
              </a14:hiddenFill>
            </a:ext>
          </a:extLst>
        </p:spPr>
      </p:pic>
      <p:pic>
        <p:nvPicPr>
          <p:cNvPr id="12" name="Picture 3" descr="C:\Users\B.Stam\Desktop\Centralops2.jpg">
            <a:extLst>
              <a:ext uri="{FF2B5EF4-FFF2-40B4-BE49-F238E27FC236}">
                <a16:creationId xmlns:a16="http://schemas.microsoft.com/office/drawing/2014/main" xmlns="" id="{6EDDA247-AFCE-D543-97B1-B3647D96BC99}"/>
              </a:ext>
            </a:extLst>
          </p:cNvPr>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930570" y="3836481"/>
            <a:ext cx="7246348" cy="271672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00956566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46</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46</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t>Mjetet ekzistuese mbështetëse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pic>
        <p:nvPicPr>
          <p:cNvPr id="16" name="Picture 3" descr="C:\Users\B.Stam\Desktop\24-7 list.jpg">
            <a:extLst>
              <a:ext uri="{FF2B5EF4-FFF2-40B4-BE49-F238E27FC236}">
                <a16:creationId xmlns:a16="http://schemas.microsoft.com/office/drawing/2014/main" xmlns="" id="{1584D515-910E-EE41-BF7D-BF6706E48FC1}"/>
              </a:ext>
            </a:extLst>
          </p:cNvPr>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0" y="632779"/>
            <a:ext cx="9144000" cy="5869722"/>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67886255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47</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47</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t>Rekomandimet dhe</a:t>
            </a:r>
          </a:p>
          <a:p>
            <a:pPr algn="r"/>
            <a:r>
              <a:rPr lang="sq-AL" sz="3200" b="1"/>
              <a:t>mjetet ekzistuese mbështetëse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xmlns="" id="{6C59456A-02DA-0F46-BF32-314184E697A0}"/>
              </a:ext>
            </a:extLst>
          </p:cNvPr>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xmlns="" val="211489286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48</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48</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sq-AL" sz="3200" b="1">
                <a:solidFill>
                  <a:schemeClr val="bg1"/>
                </a:solidFill>
              </a:rPr>
              <a:t>Ndihma juridike e ndërsjellë </a:t>
            </a:r>
          </a:p>
          <a:p>
            <a:pPr marL="0" indent="0" algn="r">
              <a:buFont typeface="Arial" charset="0"/>
              <a:buNone/>
              <a:defRPr/>
            </a:pPr>
            <a:r>
              <a:rPr lang="sq-AL" sz="3200" b="1">
                <a:solidFill>
                  <a:schemeClr val="bg1"/>
                </a:solidFill>
              </a:rPr>
              <a:t>Procedurat dhe praktika</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312235" y="2544918"/>
            <a:ext cx="8525021" cy="1372683"/>
          </a:xfrm>
          <a:prstGeom prst="rect">
            <a:avLst/>
          </a:prstGeom>
        </p:spPr>
        <p:txBody>
          <a:bodyPr wrap="square">
            <a:spAutoFit/>
          </a:bodyPr>
          <a:lstStyle/>
          <a:p>
            <a:pPr algn="ctr" eaLnBrk="1" hangingPunct="1">
              <a:lnSpc>
                <a:spcPct val="80000"/>
              </a:lnSpc>
            </a:pPr>
            <a:r>
              <a:rPr lang="sq-AL" sz="3200" b="1">
                <a:ea typeface="ＭＳ Ｐゴシック" charset="0"/>
                <a:cs typeface="ＭＳ Ｐゴシック" charset="0"/>
              </a:rPr>
              <a:t>Pjesa e katërt</a:t>
            </a:r>
          </a:p>
          <a:p>
            <a:pPr algn="ctr" eaLnBrk="1" hangingPunct="1">
              <a:lnSpc>
                <a:spcPct val="80000"/>
              </a:lnSpc>
            </a:pPr>
            <a:endParaRPr lang="en-GB" sz="3200" b="1" dirty="0">
              <a:ea typeface="ＭＳ Ｐゴシック" charset="0"/>
            </a:endParaRPr>
          </a:p>
          <a:p>
            <a:pPr algn="ctr"/>
            <a:r>
              <a:rPr lang="sq-AL" sz="3200" b="1"/>
              <a:t>Përmbledhje</a:t>
            </a:r>
          </a:p>
        </p:txBody>
      </p:sp>
    </p:spTree>
    <p:extLst>
      <p:ext uri="{BB962C8B-B14F-4D97-AF65-F5344CB8AC3E}">
        <p14:creationId xmlns:p14="http://schemas.microsoft.com/office/powerpoint/2010/main" xmlns="" val="297593575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49</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49</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pitchFamily="34" charset="-128"/>
              </a:rPr>
              <a:t>Përmbledhje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4572000" y="1120348"/>
            <a:ext cx="4572000" cy="5324535"/>
          </a:xfrm>
          <a:prstGeom prst="rect">
            <a:avLst/>
          </a:prstGeom>
        </p:spPr>
        <p:txBody>
          <a:bodyPr>
            <a:spAutoFit/>
          </a:bodyPr>
          <a:lstStyle/>
          <a:p>
            <a:pPr marL="285750" lvl="1" indent="-285750">
              <a:buFont typeface="Wingdings" pitchFamily="2" charset="2"/>
              <a:buChar char="Ø"/>
            </a:pPr>
            <a:r>
              <a:rPr lang="sq-AL" sz="1700" b="1" dirty="0"/>
              <a:t>Transmetimi i drejtpërdrejtë ndërmjet autoriteteve gjyqësore</a:t>
            </a:r>
          </a:p>
          <a:p>
            <a:pPr marL="285750" lvl="1" indent="-285750">
              <a:buFont typeface="Wingdings" pitchFamily="2" charset="2"/>
              <a:buChar char="Ø"/>
            </a:pPr>
            <a:r>
              <a:rPr lang="sq-AL" sz="1700" b="1" dirty="0"/>
              <a:t>Transmetimi ndërmjet autoriteteve qendrore</a:t>
            </a:r>
          </a:p>
          <a:p>
            <a:pPr marL="342900" lvl="1" indent="-342900">
              <a:buFont typeface="Wingdings" pitchFamily="2" charset="2"/>
              <a:buChar char="Ø"/>
            </a:pPr>
            <a:r>
              <a:rPr lang="sq-AL" sz="1700" b="1" dirty="0"/>
              <a:t>Kanalet diplomatike, Kanali Interpol, Kanalet e komunikimit të përshpejtuar që mbështesin NJN-në</a:t>
            </a:r>
          </a:p>
          <a:p>
            <a:pPr marL="285750" lvl="2" indent="-285750">
              <a:buFont typeface="Wingdings" pitchFamily="2" charset="2"/>
              <a:buChar char="Ø"/>
            </a:pPr>
            <a:r>
              <a:rPr lang="sq-AL" sz="1700" b="1" dirty="0"/>
              <a:t>Kanalet e shkëmbimit spontan të informacionit që mbështesin shkëmbimin e praktikave më të mira në krimin </a:t>
            </a:r>
            <a:r>
              <a:rPr lang="sq-AL" sz="1700" b="1" dirty="0" err="1"/>
              <a:t>kibernetik</a:t>
            </a:r>
            <a:r>
              <a:rPr lang="sq-AL" sz="1700" b="1" dirty="0"/>
              <a:t> dhe marrjen e provave elektronike</a:t>
            </a:r>
          </a:p>
          <a:p>
            <a:pPr marL="285750" lvl="2" indent="-285750">
              <a:buFont typeface="Wingdings" pitchFamily="2" charset="2"/>
              <a:buChar char="Ø"/>
            </a:pPr>
            <a:r>
              <a:rPr lang="sq-AL" sz="1700" b="1" dirty="0"/>
              <a:t>Forma e kërkesës</a:t>
            </a:r>
            <a:r>
              <a:rPr lang="sq-AL" sz="1700" dirty="0"/>
              <a:t>: </a:t>
            </a:r>
            <a:r>
              <a:rPr lang="sq-AL" sz="1700" b="1" dirty="0"/>
              <a:t>Përmbajtja e kërkesës</a:t>
            </a:r>
            <a:r>
              <a:rPr lang="sq-AL" sz="1700" dirty="0"/>
              <a:t>: </a:t>
            </a:r>
            <a:r>
              <a:rPr lang="sq-AL" sz="1700" b="1" dirty="0"/>
              <a:t>Aplikimi i ligjit të brendshëm</a:t>
            </a:r>
          </a:p>
          <a:p>
            <a:pPr marL="285750" lvl="2" indent="-285750">
              <a:buFont typeface="Wingdings" pitchFamily="2" charset="2"/>
              <a:buChar char="Ø"/>
            </a:pPr>
            <a:r>
              <a:rPr lang="sq-AL" sz="1700" b="1" dirty="0"/>
              <a:t>Në anën kërkuese / Në anën e palës që merr kërkesën</a:t>
            </a:r>
          </a:p>
          <a:p>
            <a:pPr marL="285750" lvl="2" indent="-285750">
              <a:buFont typeface="Wingdings" pitchFamily="2" charset="2"/>
              <a:buChar char="Ø"/>
            </a:pPr>
            <a:r>
              <a:rPr lang="sq-AL" sz="1700" b="1" dirty="0"/>
              <a:t>Vlerësimi T- CY</a:t>
            </a:r>
          </a:p>
          <a:p>
            <a:pPr marL="285750" lvl="2" indent="-285750">
              <a:buFont typeface="Wingdings" pitchFamily="2" charset="2"/>
              <a:buChar char="Ø"/>
            </a:pPr>
            <a:r>
              <a:rPr lang="sq-AL" sz="1700" b="1" dirty="0"/>
              <a:t>Zgjidhjet e ofruara nga projektet e ndërtimit të kapaciteteve të Këshillit të Evropës</a:t>
            </a:r>
          </a:p>
        </p:txBody>
      </p:sp>
      <p:sp>
        <p:nvSpPr>
          <p:cNvPr id="7" name="Rectangle 6">
            <a:extLst>
              <a:ext uri="{FF2B5EF4-FFF2-40B4-BE49-F238E27FC236}">
                <a16:creationId xmlns:a16="http://schemas.microsoft.com/office/drawing/2014/main" xmlns="" id="{1CAE5D1B-C7CD-DD44-B0C3-576B01C85806}"/>
              </a:ext>
            </a:extLst>
          </p:cNvPr>
          <p:cNvSpPr/>
          <p:nvPr/>
        </p:nvSpPr>
        <p:spPr>
          <a:xfrm>
            <a:off x="88522" y="1120348"/>
            <a:ext cx="4572000" cy="6586418"/>
          </a:xfrm>
          <a:prstGeom prst="rect">
            <a:avLst/>
          </a:prstGeom>
        </p:spPr>
        <p:txBody>
          <a:bodyPr>
            <a:spAutoFit/>
          </a:bodyPr>
          <a:lstStyle/>
          <a:p>
            <a:pPr marL="342900" indent="-342900">
              <a:buFont typeface="Wingdings" pitchFamily="2" charset="2"/>
              <a:buChar char="Ø"/>
            </a:pPr>
            <a:r>
              <a:rPr lang="sq-AL" sz="1750" b="1" dirty="0"/>
              <a:t>Niveli bazë i Ndihmës juridike të ndërsjellë - Traktatet</a:t>
            </a:r>
          </a:p>
          <a:p>
            <a:pPr marL="342900" indent="-342900">
              <a:buFont typeface="Wingdings" pitchFamily="2" charset="2"/>
              <a:buChar char="Ø"/>
            </a:pPr>
            <a:r>
              <a:rPr lang="sq-AL" sz="1750" b="1" dirty="0"/>
              <a:t>Traktatet ndërkombëtare: Konventat</a:t>
            </a:r>
          </a:p>
          <a:p>
            <a:pPr marL="342900" indent="-342900">
              <a:buFont typeface="Wingdings" pitchFamily="2" charset="2"/>
              <a:buChar char="Ø"/>
            </a:pPr>
            <a:r>
              <a:rPr lang="sq-AL" sz="1750" b="1" dirty="0"/>
              <a:t>Konventa kundër krimeve kibernetike 2001 (ETS 185)</a:t>
            </a:r>
          </a:p>
          <a:p>
            <a:pPr marL="342900" indent="-342900">
              <a:buFont typeface="Wingdings" pitchFamily="2" charset="2"/>
              <a:buChar char="Ø"/>
            </a:pPr>
            <a:r>
              <a:rPr lang="sq-AL" sz="1750" b="1" dirty="0"/>
              <a:t>Standardet e bashkëpunimit ndërkombëtar në lidhje me krimin </a:t>
            </a:r>
            <a:r>
              <a:rPr lang="sq-AL" sz="1750" b="1" dirty="0" err="1"/>
              <a:t>kibernetik</a:t>
            </a:r>
            <a:r>
              <a:rPr lang="sq-AL" sz="1750" b="1" dirty="0"/>
              <a:t> dhe provat elektronike</a:t>
            </a:r>
          </a:p>
          <a:p>
            <a:pPr indent="-342900">
              <a:buFont typeface="Wingdings" pitchFamily="2" charset="2"/>
              <a:buChar char="Ø"/>
            </a:pPr>
            <a:r>
              <a:rPr lang="sq-AL" sz="1750" b="1" dirty="0"/>
              <a:t>Konventa e </a:t>
            </a:r>
            <a:r>
              <a:rPr lang="sq-AL" sz="1750" b="1" dirty="0" err="1"/>
              <a:t>KiE</a:t>
            </a:r>
            <a:r>
              <a:rPr lang="sq-AL" sz="1750" b="1" dirty="0"/>
              <a:t>-së për Krimin </a:t>
            </a:r>
            <a:r>
              <a:rPr lang="sq-AL" sz="1750" b="1" dirty="0" err="1"/>
              <a:t>Kibernetik</a:t>
            </a:r>
            <a:endParaRPr lang="sq-AL" sz="1750" b="1" dirty="0"/>
          </a:p>
          <a:p>
            <a:pPr indent="-342900">
              <a:buFont typeface="Wingdings" pitchFamily="2" charset="2"/>
              <a:buChar char="Ø"/>
            </a:pPr>
            <a:r>
              <a:rPr lang="sq-AL" sz="1750" b="1" dirty="0"/>
              <a:t>Standardet e së ARDHMES</a:t>
            </a:r>
          </a:p>
          <a:p>
            <a:pPr indent="-342900">
              <a:buFont typeface="Wingdings" pitchFamily="2" charset="2"/>
              <a:buChar char="Ø"/>
            </a:pPr>
            <a:r>
              <a:rPr lang="sq-AL" sz="1750" b="1" dirty="0"/>
              <a:t>për bashkëpunimin ndërkombëtar lidhur me</a:t>
            </a:r>
          </a:p>
          <a:p>
            <a:pPr indent="-342900">
              <a:buFont typeface="Wingdings" pitchFamily="2" charset="2"/>
              <a:buChar char="Ø"/>
            </a:pPr>
            <a:r>
              <a:rPr lang="sq-AL" sz="1750" b="1" dirty="0"/>
              <a:t>krimin </a:t>
            </a:r>
            <a:r>
              <a:rPr lang="sq-AL" sz="1750" b="1" dirty="0" err="1"/>
              <a:t>kibernetik</a:t>
            </a:r>
            <a:r>
              <a:rPr lang="sq-AL" sz="1750" b="1" dirty="0"/>
              <a:t> dhe provat elektronike</a:t>
            </a:r>
          </a:p>
          <a:p>
            <a:pPr marL="342900" indent="-342900">
              <a:buFont typeface="Wingdings" pitchFamily="2" charset="2"/>
              <a:buChar char="Ø"/>
            </a:pPr>
            <a:r>
              <a:rPr lang="sq-AL" sz="1750" b="1" dirty="0"/>
              <a:t>Konventa e </a:t>
            </a:r>
            <a:r>
              <a:rPr lang="sq-AL" sz="1750" b="1" dirty="0" err="1"/>
              <a:t>KiE</a:t>
            </a:r>
            <a:r>
              <a:rPr lang="sq-AL" sz="1750" b="1" dirty="0"/>
              <a:t>-së për Krimin </a:t>
            </a:r>
            <a:r>
              <a:rPr lang="sq-AL" sz="1750" b="1" dirty="0" err="1"/>
              <a:t>Kibernetik</a:t>
            </a:r>
            <a:r>
              <a:rPr lang="sq-AL" sz="1750" b="1" dirty="0"/>
              <a:t> - Protokolli i Dytë shtesë</a:t>
            </a:r>
          </a:p>
          <a:p>
            <a:pPr marL="342900" indent="-342900">
              <a:buFont typeface="Wingdings" pitchFamily="2" charset="2"/>
              <a:buChar char="Ø"/>
            </a:pPr>
            <a:r>
              <a:rPr lang="sq-AL" sz="1750" b="1" dirty="0"/>
              <a:t>Përparësitë e traktateve dypalëshe</a:t>
            </a:r>
          </a:p>
          <a:p>
            <a:pPr marL="0" lvl="1" indent="-342900">
              <a:buFont typeface="Wingdings" pitchFamily="2" charset="2"/>
              <a:buChar char="Ø"/>
            </a:pPr>
            <a:r>
              <a:rPr lang="sq-AL" sz="1750" b="1" dirty="0"/>
              <a:t>Kanalet e ndihmës juridike të ndërsjellë</a:t>
            </a:r>
          </a:p>
          <a:p>
            <a:pPr marL="342900" indent="-342900">
              <a:buFont typeface="Wingdings" pitchFamily="2" charset="2"/>
              <a:buChar char="Ø"/>
            </a:pPr>
            <a:endParaRPr lang="en-GB" b="1" dirty="0"/>
          </a:p>
          <a:p>
            <a:pPr marL="342900" indent="-342900">
              <a:buFont typeface="Wingdings" pitchFamily="2" charset="2"/>
              <a:buChar char="Ø"/>
            </a:pPr>
            <a:endParaRPr lang="en-GB" b="1" dirty="0"/>
          </a:p>
          <a:p>
            <a:pPr marL="342900" indent="-342900">
              <a:buFont typeface="Wingdings" pitchFamily="2" charset="2"/>
              <a:buChar char="Ø"/>
            </a:pPr>
            <a:endParaRPr lang="en-GB" b="1" dirty="0"/>
          </a:p>
          <a:p>
            <a:pPr marL="342900" indent="-342900">
              <a:buFont typeface="Wingdings" pitchFamily="2" charset="2"/>
              <a:buChar char="Ø"/>
            </a:pPr>
            <a:endParaRPr lang="en-GB" dirty="0"/>
          </a:p>
        </p:txBody>
      </p:sp>
    </p:spTree>
    <p:extLst>
      <p:ext uri="{BB962C8B-B14F-4D97-AF65-F5344CB8AC3E}">
        <p14:creationId xmlns:p14="http://schemas.microsoft.com/office/powerpoint/2010/main" xmlns="" val="7844271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5</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5</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pitchFamily="34" charset="-128"/>
              </a:rPr>
              <a:t>Instrumentet</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4572000" y="1120348"/>
            <a:ext cx="4336330" cy="5655394"/>
          </a:xfrm>
          <a:prstGeom prst="rect">
            <a:avLst/>
          </a:prstGeom>
        </p:spPr>
        <p:txBody>
          <a:bodyPr wrap="square">
            <a:spAutoFit/>
          </a:bodyPr>
          <a:lstStyle/>
          <a:p>
            <a:pPr marL="342900" indent="-342900">
              <a:buFont typeface="Wingdings" pitchFamily="2" charset="2"/>
              <a:buChar char="ü"/>
            </a:pPr>
            <a:r>
              <a:rPr lang="sq-AL" sz="2000" b="1" dirty="0"/>
              <a:t>Përparësitë e traktateve dypalëshe</a:t>
            </a:r>
            <a:r>
              <a:rPr lang="sq-AL" sz="2000" dirty="0"/>
              <a:t>:</a:t>
            </a:r>
          </a:p>
          <a:p>
            <a:pPr marL="342900" indent="-342900">
              <a:buFont typeface="Arial" panose="020B0604020202020204" pitchFamily="34" charset="0"/>
              <a:buChar char="•"/>
            </a:pPr>
            <a:r>
              <a:rPr lang="sq-AL" sz="2000" dirty="0"/>
              <a:t>posaçërisht të përshtatura për të përmbushur nevojat e palëve,</a:t>
            </a:r>
          </a:p>
          <a:p>
            <a:pPr marL="342900" indent="-342900">
              <a:buFont typeface="Arial" panose="020B0604020202020204" pitchFamily="34" charset="0"/>
              <a:buChar char="•"/>
            </a:pPr>
            <a:r>
              <a:rPr lang="sq-AL" sz="2000" dirty="0"/>
              <a:t>promovimi i besimit të ndërsjellë</a:t>
            </a:r>
          </a:p>
          <a:p>
            <a:endParaRPr lang="en-GB" sz="500" dirty="0"/>
          </a:p>
          <a:p>
            <a:pPr marL="342900" indent="-342900">
              <a:buFont typeface="Wingdings" pitchFamily="2" charset="2"/>
              <a:buChar char="§"/>
            </a:pPr>
            <a:r>
              <a:rPr lang="sq-AL" sz="2000" b="1" dirty="0"/>
              <a:t>Mangësitë:</a:t>
            </a:r>
          </a:p>
          <a:p>
            <a:pPr marL="342900" indent="-342900">
              <a:buFont typeface="Arial" panose="020B0604020202020204" pitchFamily="34" charset="0"/>
              <a:buChar char="•"/>
            </a:pPr>
            <a:r>
              <a:rPr lang="sq-AL" sz="2000" dirty="0"/>
              <a:t>burimet e nevojshme për negocimin dhe në baza të vazhdueshme.</a:t>
            </a:r>
          </a:p>
          <a:p>
            <a:endParaRPr lang="en-GB" sz="900" dirty="0"/>
          </a:p>
          <a:p>
            <a:pPr marL="342900" indent="-342900">
              <a:buFont typeface="Wingdings" pitchFamily="2" charset="2"/>
              <a:buChar char="Ø"/>
            </a:pPr>
            <a:r>
              <a:rPr lang="sq-AL" sz="2000" b="1" dirty="0"/>
              <a:t>Nevoja për instrumente shumëpalëshe</a:t>
            </a:r>
            <a:r>
              <a:rPr lang="sq-AL" sz="2000" dirty="0"/>
              <a:t> (rajonale dhe ndërkombëtare) për të mundësuar që shtetet të bashkëpunojnë, ndërsa nuk ndikojnë në marrëveshjet ekzistuese dypalëshe ose marrëveshje të tjera.</a:t>
            </a:r>
          </a:p>
        </p:txBody>
      </p:sp>
      <p:sp>
        <p:nvSpPr>
          <p:cNvPr id="7" name="Rectangle 6">
            <a:extLst>
              <a:ext uri="{FF2B5EF4-FFF2-40B4-BE49-F238E27FC236}">
                <a16:creationId xmlns:a16="http://schemas.microsoft.com/office/drawing/2014/main" xmlns="" id="{1CAE5D1B-C7CD-DD44-B0C3-576B01C85806}"/>
              </a:ext>
            </a:extLst>
          </p:cNvPr>
          <p:cNvSpPr/>
          <p:nvPr/>
        </p:nvSpPr>
        <p:spPr>
          <a:xfrm>
            <a:off x="82776" y="1120348"/>
            <a:ext cx="4153540" cy="5262979"/>
          </a:xfrm>
          <a:prstGeom prst="rect">
            <a:avLst/>
          </a:prstGeom>
        </p:spPr>
        <p:txBody>
          <a:bodyPr wrap="square">
            <a:spAutoFit/>
          </a:bodyPr>
          <a:lstStyle/>
          <a:p>
            <a:pPr marL="342900" indent="-342900">
              <a:buFont typeface="Wingdings" pitchFamily="2" charset="2"/>
              <a:buChar char="Ø"/>
            </a:pPr>
            <a:r>
              <a:rPr lang="sq-AL" sz="2200" b="1" dirty="0"/>
              <a:t>Niveli bazë i Ndihmës juridike të ndërsjellë - Traktatet</a:t>
            </a:r>
          </a:p>
          <a:p>
            <a:pPr marL="342900" indent="-342900">
              <a:buFont typeface="Wingdings" pitchFamily="2" charset="2"/>
              <a:buChar char="Ø"/>
            </a:pPr>
            <a:endParaRPr lang="en-GB" sz="1400" dirty="0"/>
          </a:p>
          <a:p>
            <a:pPr marL="342900" indent="-342900">
              <a:buFont typeface="Wingdings" pitchFamily="2" charset="2"/>
              <a:buChar char="ü"/>
            </a:pPr>
            <a:r>
              <a:rPr lang="sq-AL" sz="2200" b="1" dirty="0"/>
              <a:t>Llojet</a:t>
            </a:r>
            <a:r>
              <a:rPr lang="sq-AL" sz="2200" dirty="0"/>
              <a:t>: </a:t>
            </a:r>
            <a:r>
              <a:rPr lang="sq-AL" sz="2200" i="1" dirty="0"/>
              <a:t>dypalëshe, shumëpalëshe (rajonale), ndërkombëtare</a:t>
            </a:r>
          </a:p>
          <a:p>
            <a:pPr marL="342900" indent="-342900">
              <a:buFont typeface="Wingdings" pitchFamily="2" charset="2"/>
              <a:buChar char="Ø"/>
            </a:pPr>
            <a:endParaRPr lang="en-GB" sz="1400" dirty="0"/>
          </a:p>
          <a:p>
            <a:pPr marL="342900" indent="-342900">
              <a:buFont typeface="Wingdings" pitchFamily="2" charset="2"/>
              <a:buChar char="Ø"/>
            </a:pPr>
            <a:r>
              <a:rPr lang="sq-AL" sz="2200" b="1" dirty="0"/>
              <a:t>Arsyet</a:t>
            </a:r>
            <a:r>
              <a:rPr lang="sq-AL" sz="2200" dirty="0"/>
              <a:t> pse shtetet përdorin marrëveshje të bazuara në traktate të NJN-së: </a:t>
            </a:r>
          </a:p>
          <a:p>
            <a:pPr marL="342900" indent="-342900">
              <a:buFont typeface="Arial" panose="020B0604020202020204" pitchFamily="34" charset="0"/>
              <a:buChar char="•"/>
            </a:pPr>
            <a:r>
              <a:rPr lang="sq-AL" sz="2200" dirty="0"/>
              <a:t>Parimet e së drejtës ndërkombëtare - të pazbatueshme</a:t>
            </a:r>
          </a:p>
          <a:p>
            <a:pPr marL="342900" indent="-342900">
              <a:buFont typeface="Arial" panose="020B0604020202020204" pitchFamily="34" charset="0"/>
              <a:buChar char="•"/>
            </a:pPr>
            <a:r>
              <a:rPr lang="sq-AL" sz="2200" dirty="0"/>
              <a:t>Nevoja për siguri dhe krijimin e detyrimeve. </a:t>
            </a:r>
          </a:p>
        </p:txBody>
      </p:sp>
    </p:spTree>
    <p:extLst>
      <p:ext uri="{BB962C8B-B14F-4D97-AF65-F5344CB8AC3E}">
        <p14:creationId xmlns:p14="http://schemas.microsoft.com/office/powerpoint/2010/main" xmlns="" val="40669289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50</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50</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sq-AL" sz="3200" b="1">
                <a:solidFill>
                  <a:schemeClr val="bg1"/>
                </a:solidFill>
              </a:rPr>
              <a:t>Procedurat e ndihmës juridike të ndërsjellë </a:t>
            </a:r>
          </a:p>
          <a:p>
            <a:pPr marL="0" indent="0" algn="r">
              <a:buFont typeface="Arial" charset="0"/>
              <a:buNone/>
              <a:defRPr/>
            </a:pPr>
            <a:r>
              <a:rPr lang="sq-AL" sz="3200" b="1">
                <a:solidFill>
                  <a:schemeClr val="bg1"/>
                </a:solidFill>
              </a:rPr>
              <a:t>dhe Praktika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xmlns="" id="{6C59456A-02DA-0F46-BF32-314184E697A0}"/>
              </a:ext>
            </a:extLst>
          </p:cNvPr>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xmlns="" val="6839152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6</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6</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pitchFamily="34" charset="-128"/>
              </a:rPr>
              <a:t>Instrumentet</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4694420" y="1120348"/>
            <a:ext cx="4572000" cy="4832092"/>
          </a:xfrm>
          <a:prstGeom prst="rect">
            <a:avLst/>
          </a:prstGeom>
        </p:spPr>
        <p:txBody>
          <a:bodyPr>
            <a:spAutoFit/>
          </a:bodyPr>
          <a:lstStyle/>
          <a:p>
            <a:pPr marL="342900" indent="-342900">
              <a:buFont typeface="Arial" panose="020B0604020202020204" pitchFamily="34" charset="0"/>
              <a:buChar char="•"/>
            </a:pPr>
            <a:r>
              <a:rPr lang="sq-AL" sz="2200"/>
              <a:t>kërkon sigurimin nga palët të "masës më të gjerë" të NJN-së që u nënshtrohet arsyeve të kufizuara të refuzimit</a:t>
            </a:r>
          </a:p>
          <a:p>
            <a:pPr marL="342900" indent="-342900">
              <a:buFont typeface="Arial" panose="020B0604020202020204" pitchFamily="34" charset="0"/>
              <a:buChar char="•"/>
            </a:pPr>
            <a:r>
              <a:rPr lang="sq-AL" sz="2200"/>
              <a:t>ka përcaktuar fushën e ndihmës në dispozicion (e zgjeruar në mënyrë të konsiderueshme në Protokollin e 2-të) në varësi të deklarimit specifik të kriminalitetit të dyfishtë/zbatimit të ligjit të brendshëm</a:t>
            </a:r>
          </a:p>
          <a:p>
            <a:pPr marL="342900" indent="-342900">
              <a:buFont typeface="Arial" panose="020B0604020202020204" pitchFamily="34" charset="0"/>
              <a:buChar char="•"/>
            </a:pPr>
            <a:r>
              <a:rPr lang="sq-AL" sz="2200" b="1"/>
              <a:t>bashkëpunim i drejtpërdrejtë ndërmjet autoriteteve kompetente të bashkëpunimit të NJN-së</a:t>
            </a:r>
            <a:r>
              <a:rPr lang="sq-AL" sz="2200"/>
              <a:t> (prokuroritë dhe gjykatat) </a:t>
            </a:r>
          </a:p>
        </p:txBody>
      </p:sp>
      <p:sp>
        <p:nvSpPr>
          <p:cNvPr id="7" name="Rectangle 6">
            <a:extLst>
              <a:ext uri="{FF2B5EF4-FFF2-40B4-BE49-F238E27FC236}">
                <a16:creationId xmlns:a16="http://schemas.microsoft.com/office/drawing/2014/main" xmlns="" id="{1CAE5D1B-C7CD-DD44-B0C3-576B01C85806}"/>
              </a:ext>
            </a:extLst>
          </p:cNvPr>
          <p:cNvSpPr/>
          <p:nvPr/>
        </p:nvSpPr>
        <p:spPr>
          <a:xfrm>
            <a:off x="88522" y="1120348"/>
            <a:ext cx="4572000" cy="5170646"/>
          </a:xfrm>
          <a:prstGeom prst="rect">
            <a:avLst/>
          </a:prstGeom>
        </p:spPr>
        <p:txBody>
          <a:bodyPr>
            <a:spAutoFit/>
          </a:bodyPr>
          <a:lstStyle/>
          <a:p>
            <a:pPr marL="342900" indent="-342900">
              <a:buFont typeface="Wingdings" pitchFamily="2" charset="2"/>
              <a:buChar char="Ø"/>
            </a:pPr>
            <a:r>
              <a:rPr lang="sq-AL" sz="2200" b="1"/>
              <a:t>Traktatet ndërkombëtare: Konventat</a:t>
            </a:r>
          </a:p>
          <a:p>
            <a:pPr marL="342900" indent="-342900">
              <a:buFont typeface="Wingdings" pitchFamily="2" charset="2"/>
              <a:buChar char="Ø"/>
            </a:pPr>
            <a:endParaRPr lang="en-GB" sz="2200" b="1" dirty="0"/>
          </a:p>
          <a:p>
            <a:pPr marL="342900" indent="-342900">
              <a:buFont typeface="Wingdings" pitchFamily="2" charset="2"/>
              <a:buChar char="Ø"/>
            </a:pPr>
            <a:r>
              <a:rPr lang="sq-AL" sz="2200" b="1"/>
              <a:t>shembuj të Këshillit të Evropës:</a:t>
            </a:r>
          </a:p>
          <a:p>
            <a:pPr marL="342900" indent="-342900">
              <a:buFont typeface="Wingdings" pitchFamily="2" charset="2"/>
              <a:buChar char="Ø"/>
            </a:pPr>
            <a:endParaRPr lang="en-GB" sz="2200" dirty="0"/>
          </a:p>
          <a:p>
            <a:pPr marL="342900" indent="-342900">
              <a:buFont typeface="Wingdings" pitchFamily="2" charset="2"/>
              <a:buChar char="ü"/>
            </a:pPr>
            <a:r>
              <a:rPr lang="sq-AL" sz="2200" b="1"/>
              <a:t>Konventa Evropiane për Ndihmën e Ndërsjellë në Çështjet Penale e vitit 1959 </a:t>
            </a:r>
          </a:p>
          <a:p>
            <a:pPr marL="342900" indent="-342900">
              <a:buFont typeface="Wingdings" pitchFamily="2" charset="2"/>
              <a:buChar char="ü"/>
            </a:pPr>
            <a:endParaRPr lang="en-GB" sz="2200" b="1" dirty="0"/>
          </a:p>
          <a:p>
            <a:pPr marL="342900" indent="-342900">
              <a:buFont typeface="Arial" panose="020B0604020202020204" pitchFamily="34" charset="0"/>
              <a:buChar char="•"/>
            </a:pPr>
            <a:r>
              <a:rPr lang="sq-AL" sz="2200"/>
              <a:t>dy Protokolle shtesë në vitin 1978 dhe 2001</a:t>
            </a:r>
          </a:p>
          <a:p>
            <a:pPr marL="342900" indent="-342900">
              <a:buFont typeface="Arial" panose="020B0604020202020204" pitchFamily="34" charset="0"/>
              <a:buChar char="•"/>
            </a:pPr>
            <a:r>
              <a:rPr lang="sq-AL" sz="2200"/>
              <a:t>pikat kyçe: instrumenti i parë i rëndësishëm shumëpalësh i NJN-së në lidhje me veprat penale</a:t>
            </a:r>
          </a:p>
          <a:p>
            <a:endParaRPr lang="en-GB" sz="2200" dirty="0"/>
          </a:p>
        </p:txBody>
      </p:sp>
    </p:spTree>
    <p:extLst>
      <p:ext uri="{BB962C8B-B14F-4D97-AF65-F5344CB8AC3E}">
        <p14:creationId xmlns:p14="http://schemas.microsoft.com/office/powerpoint/2010/main" xmlns="" val="30535938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7</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7</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pitchFamily="34" charset="-128"/>
              </a:rPr>
              <a:t>Instrumentet</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88522" y="1120348"/>
            <a:ext cx="4572000" cy="4832092"/>
          </a:xfrm>
          <a:prstGeom prst="rect">
            <a:avLst/>
          </a:prstGeom>
        </p:spPr>
        <p:txBody>
          <a:bodyPr>
            <a:spAutoFit/>
          </a:bodyPr>
          <a:lstStyle/>
          <a:p>
            <a:pPr marL="342900" indent="-342900">
              <a:buFont typeface="Wingdings" pitchFamily="2" charset="2"/>
              <a:buChar char="ü"/>
            </a:pPr>
            <a:r>
              <a:rPr lang="sq-AL" sz="2200" b="1"/>
              <a:t>Konventa kundër krimeve kibernetike 2001 (ETS 185)</a:t>
            </a:r>
          </a:p>
          <a:p>
            <a:pPr marL="342900" indent="-342900">
              <a:buFont typeface="Wingdings" pitchFamily="2" charset="2"/>
              <a:buChar char="ü"/>
            </a:pPr>
            <a:endParaRPr lang="en-GB" sz="2200" b="1" dirty="0"/>
          </a:p>
          <a:p>
            <a:pPr marL="342900" indent="-342900">
              <a:buFont typeface="Arial" panose="020B0604020202020204" pitchFamily="34" charset="0"/>
              <a:buChar char="•"/>
            </a:pPr>
            <a:r>
              <a:rPr lang="sq-AL" sz="2200" b="1"/>
              <a:t>Protokolli shtesë</a:t>
            </a:r>
            <a:r>
              <a:rPr lang="sq-AL" sz="2200"/>
              <a:t> lidhur me penalizimin e akteve të natyrës raciste dhe ksenofobe të kryera përmes sistemeve kompjuterike (ETS 189 nga viti 2003)</a:t>
            </a:r>
          </a:p>
          <a:p>
            <a:pPr marL="342900" indent="-342900">
              <a:buFont typeface="Arial" panose="020B0604020202020204" pitchFamily="34" charset="0"/>
              <a:buChar char="•"/>
            </a:pPr>
            <a:endParaRPr lang="en-GB" sz="2200" dirty="0"/>
          </a:p>
          <a:p>
            <a:pPr marL="342900" indent="-342900">
              <a:buFont typeface="Arial" panose="020B0604020202020204" pitchFamily="34" charset="0"/>
              <a:buChar char="•"/>
            </a:pPr>
            <a:r>
              <a:rPr lang="sq-AL" sz="2200" b="1"/>
              <a:t>Protokolli i dytë shtesë</a:t>
            </a:r>
            <a:r>
              <a:rPr lang="sq-AL" sz="2200"/>
              <a:t> në lidhje me përmirësimin e ndihmës juridike të ndërsjellë në çështjet e krimit kibernetik – </a:t>
            </a:r>
            <a:r>
              <a:rPr lang="sq-AL" sz="2200" b="1">
                <a:solidFill>
                  <a:srgbClr val="FF0000"/>
                </a:solidFill>
              </a:rPr>
              <a:t>puna në progres</a:t>
            </a:r>
          </a:p>
        </p:txBody>
      </p:sp>
      <p:sp>
        <p:nvSpPr>
          <p:cNvPr id="6" name="Rectangle 5">
            <a:extLst>
              <a:ext uri="{FF2B5EF4-FFF2-40B4-BE49-F238E27FC236}">
                <a16:creationId xmlns:a16="http://schemas.microsoft.com/office/drawing/2014/main" xmlns="" id="{581799B2-487B-EB49-9EBA-A92793CD9DF2}"/>
              </a:ext>
            </a:extLst>
          </p:cNvPr>
          <p:cNvSpPr/>
          <p:nvPr/>
        </p:nvSpPr>
        <p:spPr>
          <a:xfrm>
            <a:off x="4572000" y="1130899"/>
            <a:ext cx="4572000" cy="1107996"/>
          </a:xfrm>
          <a:prstGeom prst="rect">
            <a:avLst/>
          </a:prstGeom>
        </p:spPr>
        <p:txBody>
          <a:bodyPr>
            <a:spAutoFit/>
          </a:bodyPr>
          <a:lstStyle/>
          <a:p>
            <a:pPr marL="342900" indent="-342900">
              <a:buFont typeface="Arial" panose="020B0604020202020204" pitchFamily="34" charset="0"/>
              <a:buChar char="•"/>
            </a:pPr>
            <a:r>
              <a:rPr lang="sq-AL" sz="2200"/>
              <a:t>sot vetëm Konventa e cila përfshin edhe dispozitat thelbësore, procedurale dhe dispozitat e NJN-së</a:t>
            </a:r>
          </a:p>
        </p:txBody>
      </p:sp>
      <p:pic>
        <p:nvPicPr>
          <p:cNvPr id="1026" name="Picture 2" descr="Accession by Chile to the Budapest Convention on Cybercrime - T-CY News">
            <a:hlinkClick r:id="rId4"/>
            <a:extLst>
              <a:ext uri="{FF2B5EF4-FFF2-40B4-BE49-F238E27FC236}">
                <a16:creationId xmlns:a16="http://schemas.microsoft.com/office/drawing/2014/main" xmlns="" id="{F0CBE0EB-1629-4534-AE69-B038AC29D441}"/>
              </a:ext>
            </a:extLst>
          </p:cNvPr>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5047464" y="3065268"/>
            <a:ext cx="3789328" cy="213465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2036039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8</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8</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pitchFamily="34" charset="-128"/>
              </a:rPr>
              <a:t>Standarde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33542" y="825546"/>
            <a:ext cx="4572000" cy="5539978"/>
          </a:xfrm>
          <a:prstGeom prst="rect">
            <a:avLst/>
          </a:prstGeom>
        </p:spPr>
        <p:txBody>
          <a:bodyPr>
            <a:spAutoFit/>
          </a:bodyPr>
          <a:lstStyle/>
          <a:p>
            <a:pPr marL="342900" indent="-342900" algn="just">
              <a:buFont typeface="Wingdings" panose="05000000000000000000" pitchFamily="2" charset="2"/>
              <a:buChar char="Ø"/>
            </a:pPr>
            <a:r>
              <a:rPr lang="sq-AL" sz="2200" b="1" dirty="0"/>
              <a:t>Standardet e bashkëpunimit ndërkombëtar në lidhje me krimin </a:t>
            </a:r>
            <a:r>
              <a:rPr lang="sq-AL" sz="2200" b="1" dirty="0" err="1"/>
              <a:t>kibernetik</a:t>
            </a:r>
            <a:r>
              <a:rPr lang="sq-AL" sz="2200" b="1" dirty="0"/>
              <a:t> dhe provat elektronike</a:t>
            </a:r>
          </a:p>
          <a:p>
            <a:pPr>
              <a:buNone/>
            </a:pPr>
            <a:endParaRPr lang="en-GB" sz="1200" dirty="0"/>
          </a:p>
          <a:p>
            <a:pPr indent="-342900">
              <a:buFont typeface="Wingdings" pitchFamily="2" charset="2"/>
              <a:buChar char="ü"/>
            </a:pPr>
            <a:r>
              <a:rPr lang="sq-AL" sz="2200" b="1" dirty="0"/>
              <a:t>Konventa e </a:t>
            </a:r>
            <a:r>
              <a:rPr lang="sq-AL" sz="2200" b="1" dirty="0" err="1"/>
              <a:t>KiE</a:t>
            </a:r>
            <a:r>
              <a:rPr lang="sq-AL" sz="2200" b="1" dirty="0"/>
              <a:t>-së për Krimin </a:t>
            </a:r>
            <a:r>
              <a:rPr lang="sq-AL" sz="2200" b="1" dirty="0" err="1"/>
              <a:t>Kibernetik</a:t>
            </a:r>
            <a:r>
              <a:rPr lang="sq-AL" sz="2200" b="1" dirty="0"/>
              <a:t>:</a:t>
            </a:r>
          </a:p>
          <a:p>
            <a:pPr indent="-342900">
              <a:buFont typeface="Wingdings" pitchFamily="2" charset="2"/>
              <a:buChar char="ü"/>
            </a:pPr>
            <a:endParaRPr lang="en-GB" sz="1200" dirty="0"/>
          </a:p>
          <a:p>
            <a:pPr marL="342900" indent="-342900" algn="just">
              <a:buFont typeface="Arial" panose="020B0604020202020204" pitchFamily="34" charset="0"/>
              <a:buChar char="•"/>
            </a:pPr>
            <a:r>
              <a:rPr lang="sq-AL" dirty="0"/>
              <a:t>transmetimi përmes autoriteteve qendrore (opsioni i transmetimit direkt në Protokollin e 2-të)</a:t>
            </a:r>
          </a:p>
          <a:p>
            <a:pPr marL="342900" indent="-342900" algn="just">
              <a:buFont typeface="Arial" panose="020B0604020202020204" pitchFamily="34" charset="0"/>
              <a:buChar char="•"/>
            </a:pPr>
            <a:endParaRPr lang="en-GB" dirty="0"/>
          </a:p>
          <a:p>
            <a:pPr marL="342900" indent="-342900" algn="just">
              <a:buFont typeface="Arial" panose="020B0604020202020204" pitchFamily="34" charset="0"/>
              <a:buChar char="•"/>
            </a:pPr>
            <a:r>
              <a:rPr lang="sq-AL" dirty="0"/>
              <a:t>arsyet ekzistuese të refuzimit (më të kufizuara në nenin 27)</a:t>
            </a:r>
          </a:p>
          <a:p>
            <a:pPr marL="342900" indent="-342900" algn="just">
              <a:buFont typeface="Arial" panose="020B0604020202020204" pitchFamily="34" charset="0"/>
              <a:buChar char="•"/>
            </a:pPr>
            <a:endParaRPr lang="en-GB" dirty="0"/>
          </a:p>
          <a:p>
            <a:pPr marL="342900" indent="-342900" algn="just">
              <a:buFont typeface="Arial" panose="020B0604020202020204" pitchFamily="34" charset="0"/>
              <a:buChar char="•"/>
            </a:pPr>
            <a:r>
              <a:rPr lang="sq-AL" dirty="0"/>
              <a:t>kriminaliteti i dyfishtë (aty ku zbatohet) të interpretohet në mënyrë </a:t>
            </a:r>
            <a:r>
              <a:rPr lang="sq-AL" dirty="0" err="1"/>
              <a:t>fleksibile</a:t>
            </a:r>
            <a:r>
              <a:rPr lang="sq-AL" dirty="0"/>
              <a:t> mbi bazën e sjelljes e jo sipas përputhjes me veprat penale</a:t>
            </a:r>
          </a:p>
        </p:txBody>
      </p:sp>
      <p:sp>
        <p:nvSpPr>
          <p:cNvPr id="6" name="Rectangle 5">
            <a:extLst>
              <a:ext uri="{FF2B5EF4-FFF2-40B4-BE49-F238E27FC236}">
                <a16:creationId xmlns:a16="http://schemas.microsoft.com/office/drawing/2014/main" xmlns="" id="{581799B2-487B-EB49-9EBA-A92793CD9DF2}"/>
              </a:ext>
            </a:extLst>
          </p:cNvPr>
          <p:cNvSpPr/>
          <p:nvPr/>
        </p:nvSpPr>
        <p:spPr>
          <a:xfrm>
            <a:off x="4746377" y="952123"/>
            <a:ext cx="4256787" cy="2462213"/>
          </a:xfrm>
          <a:prstGeom prst="rect">
            <a:avLst/>
          </a:prstGeom>
        </p:spPr>
        <p:txBody>
          <a:bodyPr wrap="square">
            <a:spAutoFit/>
          </a:bodyPr>
          <a:lstStyle/>
          <a:p>
            <a:pPr marL="342900" lvl="1" indent="-342900" algn="just">
              <a:buFont typeface="Arial" panose="020B0604020202020204" pitchFamily="34" charset="0"/>
              <a:buChar char="•"/>
            </a:pPr>
            <a:r>
              <a:rPr lang="sq-AL" sz="2200"/>
              <a:t>palëve u kërkohet të zbatojnë dhe zgjerojnë forma specifike të bashkëpunimit (masa procedurale) përmes NJN-së në lidhje me të dhënat e ruajtura kompjuterike - nenet 29 - 35;  </a:t>
            </a:r>
          </a:p>
        </p:txBody>
      </p:sp>
      <p:pic>
        <p:nvPicPr>
          <p:cNvPr id="5" name="Picture 2" descr="Protecting you and your rights: the Budapest Convention on Cybercrime  fifteen years on - Newsroom">
            <a:hlinkClick r:id="rId4"/>
            <a:extLst>
              <a:ext uri="{FF2B5EF4-FFF2-40B4-BE49-F238E27FC236}">
                <a16:creationId xmlns:a16="http://schemas.microsoft.com/office/drawing/2014/main" xmlns="" id="{07034707-8A72-45DA-A233-E40DF41425DB}"/>
              </a:ext>
            </a:extLst>
          </p:cNvPr>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5580672" y="4178905"/>
            <a:ext cx="2857500" cy="160972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3877021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9</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9</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pitchFamily="34" charset="-128"/>
              </a:rPr>
              <a:t>Standarde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88522" y="1120348"/>
            <a:ext cx="4572000" cy="5616922"/>
          </a:xfrm>
          <a:prstGeom prst="rect">
            <a:avLst/>
          </a:prstGeom>
        </p:spPr>
        <p:txBody>
          <a:bodyPr>
            <a:spAutoFit/>
          </a:bodyPr>
          <a:lstStyle/>
          <a:p>
            <a:pPr marL="342900" indent="-342900" algn="just">
              <a:buFont typeface="Wingdings" pitchFamily="2" charset="2"/>
              <a:buChar char="Ø"/>
            </a:pPr>
            <a:r>
              <a:rPr lang="sq-AL" sz="2200" b="1" dirty="0"/>
              <a:t>Standardet e bashkëpunimit ndërkombëtar në lidhje me krimin </a:t>
            </a:r>
            <a:r>
              <a:rPr lang="sq-AL" sz="2200" b="1" dirty="0" err="1"/>
              <a:t>kibernetik</a:t>
            </a:r>
            <a:r>
              <a:rPr lang="sq-AL" sz="2200" b="1" dirty="0"/>
              <a:t> dhe provat elektronike</a:t>
            </a:r>
          </a:p>
          <a:p>
            <a:pPr>
              <a:buNone/>
            </a:pPr>
            <a:endParaRPr lang="en-GB" sz="1200" dirty="0"/>
          </a:p>
          <a:p>
            <a:pPr marL="342900" indent="-342900">
              <a:buFont typeface="Wingdings" pitchFamily="2" charset="2"/>
              <a:buChar char="ü"/>
            </a:pPr>
            <a:r>
              <a:rPr lang="sq-AL" sz="1900" b="1" dirty="0"/>
              <a:t>Konventa e </a:t>
            </a:r>
            <a:r>
              <a:rPr lang="sq-AL" sz="1900" b="1" dirty="0" err="1"/>
              <a:t>KiE</a:t>
            </a:r>
            <a:r>
              <a:rPr lang="sq-AL" sz="1900" b="1" dirty="0"/>
              <a:t>-së për Krimin </a:t>
            </a:r>
            <a:r>
              <a:rPr lang="sq-AL" sz="1900" b="1" dirty="0" err="1"/>
              <a:t>Kibernetik</a:t>
            </a:r>
            <a:r>
              <a:rPr lang="sq-AL" sz="1900" b="1" dirty="0"/>
              <a:t>:</a:t>
            </a:r>
          </a:p>
          <a:p>
            <a:pPr marL="342900" indent="-342900">
              <a:buFont typeface="Arial" panose="020B0604020202020204" pitchFamily="34" charset="0"/>
              <a:buChar char="•"/>
            </a:pPr>
            <a:r>
              <a:rPr lang="sq-AL" sz="1900" i="1" dirty="0"/>
              <a:t>Neni 29 </a:t>
            </a:r>
            <a:r>
              <a:rPr lang="sq-AL" sz="1900" dirty="0"/>
              <a:t>- Ruajtja e përshpejtuar e të dhënave kompjuterike të </a:t>
            </a:r>
            <a:r>
              <a:rPr lang="sq-AL" sz="1900" dirty="0" err="1"/>
              <a:t>memorizuara</a:t>
            </a:r>
            <a:endParaRPr lang="sq-AL" sz="1900" dirty="0"/>
          </a:p>
          <a:p>
            <a:pPr marL="342900" indent="-342900">
              <a:buFont typeface="Arial" panose="020B0604020202020204" pitchFamily="34" charset="0"/>
              <a:buChar char="•"/>
            </a:pPr>
            <a:r>
              <a:rPr lang="sq-AL" sz="1900" i="1" dirty="0"/>
              <a:t>Neni 30</a:t>
            </a:r>
            <a:r>
              <a:rPr lang="sq-AL" sz="1900" dirty="0"/>
              <a:t> – Njoftimi i përshpejtuar i të dhënave të ruajtura të trafikut</a:t>
            </a:r>
          </a:p>
          <a:p>
            <a:pPr marL="342900" indent="-342900">
              <a:buFont typeface="Arial" panose="020B0604020202020204" pitchFamily="34" charset="0"/>
              <a:buChar char="•"/>
            </a:pPr>
            <a:r>
              <a:rPr lang="sq-AL" sz="1900" i="1" dirty="0"/>
              <a:t>Neni 31</a:t>
            </a:r>
            <a:r>
              <a:rPr lang="sq-AL" sz="1900" dirty="0"/>
              <a:t> – NJN në lidhje me qasjen në të dhënat kompjuterike të ruajtura</a:t>
            </a:r>
          </a:p>
          <a:p>
            <a:pPr marL="342900" indent="-342900">
              <a:buFont typeface="Arial" panose="020B0604020202020204" pitchFamily="34" charset="0"/>
              <a:buChar char="•"/>
            </a:pPr>
            <a:r>
              <a:rPr lang="sq-AL" sz="1900" i="1" dirty="0"/>
              <a:t>Neni 32</a:t>
            </a:r>
            <a:r>
              <a:rPr lang="sq-AL" sz="1900" dirty="0"/>
              <a:t> –	Qasja ndërkufitare në të dhënat e regjistruara në kompjuter me pëlqim ose kur janë të hapura për publikun</a:t>
            </a:r>
            <a:r>
              <a:rPr lang="sq-AL" sz="2100" dirty="0"/>
              <a:t> </a:t>
            </a:r>
          </a:p>
        </p:txBody>
      </p:sp>
      <p:sp>
        <p:nvSpPr>
          <p:cNvPr id="6" name="Rectangle 5">
            <a:extLst>
              <a:ext uri="{FF2B5EF4-FFF2-40B4-BE49-F238E27FC236}">
                <a16:creationId xmlns:a16="http://schemas.microsoft.com/office/drawing/2014/main" xmlns="" id="{581799B2-487B-EB49-9EBA-A92793CD9DF2}"/>
              </a:ext>
            </a:extLst>
          </p:cNvPr>
          <p:cNvSpPr/>
          <p:nvPr/>
        </p:nvSpPr>
        <p:spPr>
          <a:xfrm>
            <a:off x="4732127" y="1129474"/>
            <a:ext cx="4290329" cy="1708160"/>
          </a:xfrm>
          <a:prstGeom prst="rect">
            <a:avLst/>
          </a:prstGeom>
        </p:spPr>
        <p:txBody>
          <a:bodyPr wrap="square">
            <a:spAutoFit/>
          </a:bodyPr>
          <a:lstStyle/>
          <a:p>
            <a:pPr marL="342900" lvl="1" indent="-342900">
              <a:buFont typeface="Arial" panose="020B0604020202020204" pitchFamily="34" charset="0"/>
              <a:buChar char="•"/>
            </a:pPr>
            <a:r>
              <a:rPr lang="sq-AL" sz="2100" i="1"/>
              <a:t>Neni 33</a:t>
            </a:r>
            <a:r>
              <a:rPr lang="sq-AL" sz="2100"/>
              <a:t> – NJN në lidhje me marrjen e të dhënave brenda kohës reale</a:t>
            </a:r>
          </a:p>
          <a:p>
            <a:pPr marL="342900" lvl="1" indent="-342900">
              <a:buFont typeface="Arial" panose="020B0604020202020204" pitchFamily="34" charset="0"/>
              <a:buChar char="•"/>
            </a:pPr>
            <a:r>
              <a:rPr lang="sq-AL" sz="2100" i="1"/>
              <a:t>Neni 34</a:t>
            </a:r>
            <a:r>
              <a:rPr lang="sq-AL" sz="2100"/>
              <a:t> – NJN në lidhje me përgjimin e të dhënave të përmbajtjes</a:t>
            </a:r>
          </a:p>
          <a:p>
            <a:pPr marL="342900" lvl="1" indent="-342900">
              <a:buFont typeface="Arial" panose="020B0604020202020204" pitchFamily="34" charset="0"/>
              <a:buChar char="•"/>
            </a:pPr>
            <a:r>
              <a:rPr lang="sq-AL" sz="2100" i="1"/>
              <a:t>Neni 35</a:t>
            </a:r>
            <a:r>
              <a:rPr lang="sq-AL" sz="2100"/>
              <a:t> – Rrjeti 24/7 </a:t>
            </a:r>
          </a:p>
        </p:txBody>
      </p:sp>
      <p:pic>
        <p:nvPicPr>
          <p:cNvPr id="6146" name="Picture 2" descr="Budapest Convention and related standards">
            <a:hlinkClick r:id="rId4"/>
            <a:extLst>
              <a:ext uri="{FF2B5EF4-FFF2-40B4-BE49-F238E27FC236}">
                <a16:creationId xmlns:a16="http://schemas.microsoft.com/office/drawing/2014/main" xmlns="" id="{9939F4DB-9605-4001-8824-54AFEF2D33A9}"/>
              </a:ext>
            </a:extLst>
          </p:cNvPr>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5787115" y="3434861"/>
            <a:ext cx="2052589" cy="289097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02724794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20905</TotalTime>
  <Words>10366</Words>
  <Application>Microsoft Office PowerPoint</Application>
  <PresentationFormat>On-screen Show (4:3)</PresentationFormat>
  <Paragraphs>817</Paragraphs>
  <Slides>50</Slides>
  <Notes>45</Notes>
  <HiddenSlides>0</HiddenSlides>
  <MMClips>0</MMClips>
  <ScaleCrop>false</ScaleCrop>
  <HeadingPairs>
    <vt:vector size="4" baseType="variant">
      <vt:variant>
        <vt:lpstr>Theme</vt:lpstr>
      </vt:variant>
      <vt:variant>
        <vt:i4>1</vt:i4>
      </vt:variant>
      <vt:variant>
        <vt:lpstr>Slide Titles</vt:lpstr>
      </vt:variant>
      <vt:variant>
        <vt:i4>50</vt:i4>
      </vt:variant>
    </vt:vector>
  </HeadingPairs>
  <TitlesOfParts>
    <vt:vector size="51"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lpstr>Slide 47</vt:lpstr>
      <vt:lpstr>Slide 48</vt:lpstr>
      <vt:lpstr>Slide 49</vt:lpstr>
      <vt:lpstr>Slide 50</vt:lpstr>
    </vt:vector>
  </TitlesOfParts>
  <Company>Technology Risk Limited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Nigel Jones</dc:creator>
  <cp:lastModifiedBy>Windows User</cp:lastModifiedBy>
  <cp:revision>310</cp:revision>
  <dcterms:created xsi:type="dcterms:W3CDTF">2012-01-25T15:22:10Z</dcterms:created>
  <dcterms:modified xsi:type="dcterms:W3CDTF">2021-04-27T20:33:29Z</dcterms:modified>
</cp:coreProperties>
</file>